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68" r:id="rId2"/>
    <p:sldId id="369" r:id="rId3"/>
    <p:sldId id="406" r:id="rId4"/>
    <p:sldId id="411" r:id="rId5"/>
    <p:sldId id="407" r:id="rId6"/>
    <p:sldId id="408" r:id="rId7"/>
    <p:sldId id="413" r:id="rId8"/>
    <p:sldId id="385" r:id="rId9"/>
    <p:sldId id="383" r:id="rId10"/>
    <p:sldId id="400" r:id="rId11"/>
    <p:sldId id="398" r:id="rId12"/>
    <p:sldId id="396" r:id="rId13"/>
    <p:sldId id="403" r:id="rId14"/>
    <p:sldId id="391" r:id="rId15"/>
    <p:sldId id="414" r:id="rId16"/>
    <p:sldId id="339" r:id="rId1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7082"/>
    <a:srgbClr val="05D1A0"/>
    <a:srgbClr val="CEB173"/>
    <a:srgbClr val="ADDBAD"/>
    <a:srgbClr val="45A690"/>
    <a:srgbClr val="7DE3CB"/>
    <a:srgbClr val="CCE9CC"/>
    <a:srgbClr val="033037"/>
    <a:srgbClr val="E4F4E4"/>
    <a:srgbClr val="CDEB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usarov\Desktop\&#1041;&#1080;&#1063;-&#1082;&#1085;&#1080;&#1075;&#1080;\&#1041;&#1080;&#1063;%20&#1082;&#1085;&#1080;&#1075;&#1080;%202023\&#1089;&#1090;&#1072;&#1090;&#1080;&#1089;&#1090;&#1080;&#1082;&#1072;%20&#1041;&#1080;&#1063;%20&#1082;&#1085;&#1080;&#1075;&#108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073976398860483E-2"/>
          <c:y val="3.9024766340259087E-2"/>
          <c:w val="0.80798459972757641"/>
          <c:h val="0.87867459937459813"/>
        </c:manualLayout>
      </c:layout>
      <c:lineChart>
        <c:grouping val="standar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Всего</c:v>
                </c:pt>
              </c:strCache>
            </c:strRef>
          </c:tx>
          <c:spPr>
            <a:ln w="28575" cap="rnd">
              <a:solidFill>
                <a:srgbClr val="067082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rgbClr val="067082"/>
              </a:solidFill>
              <a:ln w="9525">
                <a:solidFill>
                  <a:srgbClr val="06708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5217052576020298E-2"/>
                  <c:y val="-3.90247663402590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C62-4A2B-AB66-6EABB2D438B4}"/>
                </c:ext>
              </c:extLst>
            </c:dLbl>
            <c:dLbl>
              <c:idx val="1"/>
              <c:layout>
                <c:manualLayout>
                  <c:x val="-2.2924593250927543E-2"/>
                  <c:y val="-4.2572472371191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62-4A2B-AB66-6EABB2D438B4}"/>
                </c:ext>
              </c:extLst>
            </c:dLbl>
            <c:dLbl>
              <c:idx val="2"/>
              <c:layout>
                <c:manualLayout>
                  <c:x val="-2.2924593250927543E-2"/>
                  <c:y val="-4.612017840212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C62-4A2B-AB66-6EABB2D438B4}"/>
                </c:ext>
              </c:extLst>
            </c:dLbl>
            <c:dLbl>
              <c:idx val="3"/>
              <c:layout>
                <c:manualLayout>
                  <c:x val="-2.7509511901113136E-2"/>
                  <c:y val="-4.61201784021244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C62-4A2B-AB66-6EABB2D438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Лист1!$B$1:$F$1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Лист1!$B$2:$F$2</c:f>
              <c:numCache>
                <c:formatCode>General</c:formatCode>
                <c:ptCount val="5"/>
                <c:pt idx="0">
                  <c:v>3223</c:v>
                </c:pt>
                <c:pt idx="1">
                  <c:v>3029</c:v>
                </c:pt>
                <c:pt idx="2">
                  <c:v>2395</c:v>
                </c:pt>
                <c:pt idx="3">
                  <c:v>1882</c:v>
                </c:pt>
                <c:pt idx="4">
                  <c:v>1680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C62-4A2B-AB66-6EABB2D438B4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Органы власти</c:v>
                </c:pt>
              </c:strCache>
            </c:strRef>
          </c:tx>
          <c:spPr>
            <a:ln w="28575" cap="rnd">
              <a:solidFill>
                <a:srgbClr val="CEB173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rgbClr val="CEB173"/>
              </a:solidFill>
              <a:ln w="9525">
                <a:solidFill>
                  <a:srgbClr val="CEB17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5217052576020298E-2"/>
                  <c:y val="-4.2572472371191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C62-4A2B-AB66-6EABB2D438B4}"/>
                </c:ext>
              </c:extLst>
            </c:dLbl>
            <c:dLbl>
              <c:idx val="1"/>
              <c:layout>
                <c:manualLayout>
                  <c:x val="-2.2924593250927543E-2"/>
                  <c:y val="-4.96678844330570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C62-4A2B-AB66-6EABB2D438B4}"/>
                </c:ext>
              </c:extLst>
            </c:dLbl>
            <c:dLbl>
              <c:idx val="2"/>
              <c:layout>
                <c:manualLayout>
                  <c:x val="-1.6047215275649281E-2"/>
                  <c:y val="-3.1929354278393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C62-4A2B-AB66-6EABB2D438B4}"/>
                </c:ext>
              </c:extLst>
            </c:dLbl>
            <c:dLbl>
              <c:idx val="3"/>
              <c:layout>
                <c:manualLayout>
                  <c:x val="-2.1778363588381252E-2"/>
                  <c:y val="-5.67632964949223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C62-4A2B-AB66-6EABB2D438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Лист1!$B$1:$F$1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Лист1!$B$3:$F$3</c:f>
              <c:numCache>
                <c:formatCode>General</c:formatCode>
                <c:ptCount val="5"/>
                <c:pt idx="0">
                  <c:v>1092</c:v>
                </c:pt>
                <c:pt idx="1">
                  <c:v>1017</c:v>
                </c:pt>
                <c:pt idx="2">
                  <c:v>725</c:v>
                </c:pt>
                <c:pt idx="3">
                  <c:v>611</c:v>
                </c:pt>
                <c:pt idx="4">
                  <c:v>584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7C62-4A2B-AB66-6EABB2D438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94283984"/>
        <c:axId val="1794276368"/>
      </c:lineChart>
      <c:catAx>
        <c:axId val="1794283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94276368"/>
        <c:crosses val="autoZero"/>
        <c:auto val="1"/>
        <c:lblAlgn val="ctr"/>
        <c:lblOffset val="100"/>
        <c:noMultiLvlLbl val="0"/>
      </c:catAx>
      <c:valAx>
        <c:axId val="179427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94283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42472-D962-46E4-A301-88B3CD770366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7152B-19A4-425E-9575-AD7B500A56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9347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7F273-265F-41DD-AF25-FAD7A9D2BF32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4D9AA-AEBB-4B39-B025-31D1162E1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3727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4D9AA-AEBB-4B39-B025-31D1162E11D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660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B4E5-F838-4B60-8B33-ED84B53EF0E1}" type="datetime1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E4909-C07C-4ED1-840A-6C62651DCCB4}" type="datetime1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193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07531-3F94-4E10-AA81-11CBC0599873}" type="datetime1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72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ED3A-D261-4863-AA8F-8B77E441E6EE}" type="datetime1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71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3D067-7483-4875-A951-0F66500CB25D}" type="datetime1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05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7AFE-92F5-4BD9-B0FB-38E116E9FB1F}" type="datetime1">
              <a:rPr lang="ru-RU" smtClean="0"/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35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7A9A-2D67-4460-9A2F-88FAEC2BD9DE}" type="datetime1">
              <a:rPr lang="ru-RU" smtClean="0"/>
              <a:t>31.10.2023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29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E5A3E-034F-4E3E-B9F7-EE9DDDA2BBB3}" type="datetime1">
              <a:rPr lang="ru-RU" smtClean="0"/>
              <a:t>31.10.2023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94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01C0D-85DF-42F8-B44E-CE59E2E9566D}" type="datetime1">
              <a:rPr lang="ru-RU" smtClean="0"/>
              <a:t>31.10.2023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60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D5FA1-7130-423D-B5DF-FF057962FD63}" type="datetime1">
              <a:rPr lang="ru-RU" smtClean="0"/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627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FC5F-FF92-4FAC-B5CF-DBE03961D2B3}" type="datetime1">
              <a:rPr lang="ru-RU" smtClean="0"/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440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82F21-F644-40AB-AB77-24385C44741F}" type="datetime1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5A20C-F5F4-4D73-A620-8BF76D6FB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850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g"/><Relationship Id="rId3" Type="http://schemas.openxmlformats.org/officeDocument/2006/relationships/image" Target="../media/image21.svg"/><Relationship Id="rId7" Type="http://schemas.openxmlformats.org/officeDocument/2006/relationships/image" Target="../media/image25.svg"/><Relationship Id="rId12" Type="http://schemas.openxmlformats.org/officeDocument/2006/relationships/image" Target="../media/image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11" Type="http://schemas.openxmlformats.org/officeDocument/2006/relationships/image" Target="../media/image5.png"/><Relationship Id="rId5" Type="http://schemas.openxmlformats.org/officeDocument/2006/relationships/image" Target="../media/image23.sv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hyperlink" Target="consultantplus://offline/ref=50DD1D61EECC0E0A365F21C6FB6ABBC9B498063487E6D8FECE700095B61695085C138669FB7B543ABBB9CB7F7Co7iCI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1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7.png"/><Relationship Id="rId7" Type="http://schemas.openxmlformats.org/officeDocument/2006/relationships/image" Target="../media/image13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hyperlink" Target="https://fas.gov.ru/pages/vazhnaya-i%20nformacziya/otkryitoe-vedomstvo/belaya-i-chernaya-knigi.html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br.fas.gov.ru/" TargetMode="External"/><Relationship Id="rId9" Type="http://schemas.openxmlformats.org/officeDocument/2006/relationships/image" Target="../media/image1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>
                <a:solidFill>
                  <a:schemeClr val="tx1"/>
                </a:solidFill>
              </a:rPr>
              <a:t>1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2639616" cy="6858000"/>
          </a:xfrm>
          <a:prstGeom prst="rect">
            <a:avLst/>
          </a:prstGeom>
          <a:solidFill>
            <a:srgbClr val="067082"/>
          </a:solidFill>
          <a:ln>
            <a:solidFill>
              <a:srgbClr val="0670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487477" y="6309321"/>
            <a:ext cx="4704523" cy="303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499" y="644691"/>
            <a:ext cx="5039716" cy="21122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03357" y="2687963"/>
            <a:ext cx="73278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Myriad Pro" pitchFamily="34" charset="0"/>
              </a:rPr>
              <a:t>ПРАКТИЧЕСКИЕ ВОПРОСЫ ВНЕДРЕНИЯ АНТИМОНОПОЛЬНОГО КОМПЛАЕНСА В ОРГАНАХ ИСПОЛНИТЕЛЬНОЙ ВЛАСТИ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840416" y="5829267"/>
            <a:ext cx="21122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Myriad Pro" pitchFamily="34" charset="0"/>
              </a:rPr>
              <a:t>2023 год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64118A-69A7-917E-5804-A7CC69C06B3F}"/>
              </a:ext>
            </a:extLst>
          </p:cNvPr>
          <p:cNvSpPr txBox="1"/>
          <p:nvPr/>
        </p:nvSpPr>
        <p:spPr>
          <a:xfrm>
            <a:off x="7338969" y="4807897"/>
            <a:ext cx="4853031" cy="913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Мягких Юлия Владимировна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Начальник отдела Управления Федеральной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антимонопольной службы по Республике Мордовия </a:t>
            </a:r>
          </a:p>
        </p:txBody>
      </p:sp>
    </p:spTree>
    <p:extLst>
      <p:ext uri="{BB962C8B-B14F-4D97-AF65-F5344CB8AC3E}">
        <p14:creationId xmlns:p14="http://schemas.microsoft.com/office/powerpoint/2010/main" val="2096048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7364"/>
            <a:ext cx="12192000" cy="828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00523" y="164638"/>
            <a:ext cx="1164332" cy="58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91545" y="1756490"/>
            <a:ext cx="116733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b="1" dirty="0">
                <a:solidFill>
                  <a:schemeClr val="accent4">
                    <a:lumMod val="75000"/>
                  </a:schemeClr>
                </a:solidFill>
                <a:latin typeface="Myriad Pro" pitchFamily="34" charset="0"/>
              </a:rPr>
              <a:t>Комитет дорожного хозяйства г. Челябинска</a:t>
            </a:r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, являясь заказчиком, допустил искусственное дробление закупки путем заключения 12 муниципальных контрактов на выполнение однотипных работ по посадке деревьев с целью ухода от проведения конкурентных процедур. Обоснование цен контрактов происходило после их заключения.</a:t>
            </a:r>
          </a:p>
          <a:p>
            <a:pPr indent="457200" algn="just"/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Подрядчики вели свою деятельность не самостоятельно, изначально распределили между собой участки для посадки деревьев. Один из предпринимателей в дальнейшем осуществлял исполнение контрактов от имени иных участников соглашения, а также координировал их действия.</a:t>
            </a:r>
          </a:p>
          <a:p>
            <a:pPr indent="457200" algn="just"/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Материалы, указывающие на наличие признаков </a:t>
            </a:r>
            <a:r>
              <a:rPr lang="ru-RU" dirty="0" err="1">
                <a:solidFill>
                  <a:srgbClr val="067082"/>
                </a:solidFill>
                <a:latin typeface="Myriad Pro" panose="020B0503030403020204" pitchFamily="34" charset="0"/>
              </a:rPr>
              <a:t>антиконкурентного</a:t>
            </a:r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 соглашения между Комитетом, индивидуальными предпринимателями и юридическими лицами представлены в Челябинское УФАС России из </a:t>
            </a:r>
            <a:r>
              <a:rPr lang="ru-RU" dirty="0" err="1">
                <a:solidFill>
                  <a:srgbClr val="067082"/>
                </a:solidFill>
                <a:latin typeface="Myriad Pro" panose="020B0503030403020204" pitchFamily="34" charset="0"/>
              </a:rPr>
              <a:t>УЭБиПК</a:t>
            </a:r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 ГУ МВД России по Челябинской области.</a:t>
            </a:r>
          </a:p>
          <a:p>
            <a:pPr indent="457200" algn="just"/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Принято решение о наличии нарушения пункта 4 статьи 16 Закона о защите конкуренции. Предписание не выдавалось, поскольку контракты были исполнены.</a:t>
            </a:r>
          </a:p>
          <a:p>
            <a:pPr indent="457200" algn="just"/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Решение обжаловано. Судами трех инстанций и Верховным Судом Российской Федерации решение антимонопольного органа признано законным.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9345" y="866926"/>
            <a:ext cx="1167331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Myriad Pro" panose="020B0503030403020204" pitchFamily="34" charset="0"/>
              </a:rPr>
              <a:t>Пример, включенный в «черную книгу»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latin typeface="Myriad Pro" panose="020B0503030403020204" pitchFamily="34" charset="0"/>
              </a:rPr>
              <a:t>Верховный Суд Российской Федерации поддержал позицию антимонопольного органа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487477" y="6309321"/>
            <a:ext cx="4704523" cy="303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539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7364"/>
            <a:ext cx="12192000" cy="828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00523" y="164638"/>
            <a:ext cx="1164332" cy="58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91545" y="1756490"/>
            <a:ext cx="1167331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Должностные лица 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  <a:latin typeface="Myriad Pro" pitchFamily="34" charset="0"/>
              </a:rPr>
              <a:t>Министерства транспорта Ростовской области, Администрации г. Ростова-на-Дону, АО «</a:t>
            </a:r>
            <a:r>
              <a:rPr lang="ru-RU" sz="2000" b="1" dirty="0" err="1">
                <a:solidFill>
                  <a:schemeClr val="accent4">
                    <a:lumMod val="75000"/>
                  </a:schemeClr>
                </a:solidFill>
                <a:latin typeface="Myriad Pro" pitchFamily="34" charset="0"/>
              </a:rPr>
              <a:t>Ростовавтомост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  <a:latin typeface="Myriad Pro" pitchFamily="34" charset="0"/>
              </a:rPr>
              <a:t>»</a:t>
            </a:r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 заключили устное соглашение, направленное на ограничение конкуренции и создание преимущественных условий для конкретного участника электронного аукциона на право заключения договора на реконструкцию путепровода через железнодорожные пути в г. Ростов-на-Дону (далее – Соглашение).</a:t>
            </a:r>
          </a:p>
          <a:p>
            <a:pPr indent="457200" algn="just"/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Во исполнение Соглашения в аукционную документацию вносились изменения (в том числе после окончания срока подачи заявок) в части графика строительно-монтажных работ, условий оплаты, размера аванса, обеспечения исполнения контракта, требований к привлечению субподрядчиков, что привело к устранению конкуренции, о чем свидетельствовало отсутствие иных заявок на участие в аукционе.</a:t>
            </a:r>
          </a:p>
          <a:p>
            <a:pPr indent="457200" algn="just"/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Ростовское УФАС России приняло решение о наличии нарушения пункта 4 статьи 16 Закона о защите конкуренции. В связи с заключением контракта предписание не выдавалось.</a:t>
            </a:r>
          </a:p>
          <a:p>
            <a:pPr indent="457200" algn="just"/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Арбитражные суды трех инстанций признали решение антимонопольного органа законным.</a:t>
            </a:r>
          </a:p>
          <a:p>
            <a:pPr indent="457200" algn="just"/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Определением Верховного Суда Российской Федерации в передаче кассационных жалоб на рассмотрение в Судебную коллегию по экономическим спорам Верховного Суда Российской Федерации отказано.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68485" y="837364"/>
            <a:ext cx="1067070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Myriad Pro" panose="020B0503030403020204" pitchFamily="34" charset="0"/>
              </a:rPr>
              <a:t>Пример, включенный в «черную книгу»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latin typeface="Myriad Pro" panose="020B0503030403020204" pitchFamily="34" charset="0"/>
              </a:rPr>
              <a:t>Верховный Суд Российской Федерации поддержал позицию антимонопольного органа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487477" y="6309321"/>
            <a:ext cx="4704523" cy="303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486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7364"/>
            <a:ext cx="12192000" cy="828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00523" y="164638"/>
            <a:ext cx="1164332" cy="58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91545" y="1756490"/>
            <a:ext cx="1167331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b="1" dirty="0">
                <a:solidFill>
                  <a:schemeClr val="accent4">
                    <a:lumMod val="75000"/>
                  </a:schemeClr>
                </a:solidFill>
                <a:latin typeface="Myriad Pro" pitchFamily="34" charset="0"/>
              </a:rPr>
              <a:t>Министерство энергетики и жилищно-коммунального комплекса Омской области</a:t>
            </a:r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 не включало в Региональную программу газификации законодательно установленный срок (7 рабочих дней) предложения газораспределительной организации (ГРО) об изменении программы газификации в целях осуществления подключения к газораспределительным сетям газоиспользующего оборудования домовладения.</a:t>
            </a:r>
          </a:p>
          <a:p>
            <a:pPr indent="457200" algn="just"/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Указанное бездействие лишает ГРО возможности обращения в РЭК Омской области для установления специальной надбавки к тарифу на услуги по транспортировке газа для финансирования мероприятий по </a:t>
            </a:r>
            <a:r>
              <a:rPr lang="ru-RU" dirty="0" err="1">
                <a:solidFill>
                  <a:srgbClr val="067082"/>
                </a:solidFill>
                <a:latin typeface="Myriad Pro" panose="020B0503030403020204" pitchFamily="34" charset="0"/>
              </a:rPr>
              <a:t>догазификации</a:t>
            </a:r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, что приводит к ограничению конкуренции путем воспрепятствования осуществлению деятельности ГРО по </a:t>
            </a:r>
            <a:r>
              <a:rPr lang="ru-RU" dirty="0" err="1">
                <a:solidFill>
                  <a:srgbClr val="067082"/>
                </a:solidFill>
                <a:latin typeface="Myriad Pro" panose="020B0503030403020204" pitchFamily="34" charset="0"/>
              </a:rPr>
              <a:t>догазификации</a:t>
            </a:r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 населения.</a:t>
            </a:r>
          </a:p>
          <a:p>
            <a:pPr indent="457200" algn="just"/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Омское УФАС России по признакам нарушения пункта 2 части 1 статьи 15 Закона о защите конкуренции выдало Министерству предупреждение о необходимости прекращения бездействия путем включения в Региональную программу предложений об изменении программы газификации.</a:t>
            </a:r>
          </a:p>
          <a:p>
            <a:pPr indent="457200" algn="just"/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Предупреждение исполнено (мероприятия по </a:t>
            </a:r>
            <a:r>
              <a:rPr lang="ru-RU" dirty="0" err="1">
                <a:solidFill>
                  <a:srgbClr val="067082"/>
                </a:solidFill>
                <a:latin typeface="Myriad Pro" panose="020B0503030403020204" pitchFamily="34" charset="0"/>
              </a:rPr>
              <a:t>догазификации</a:t>
            </a:r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 домовладений, указанных в предложении ГРО, включены в Региональную программу).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990222" y="861928"/>
            <a:ext cx="82115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Myriad Pro" panose="020B0503030403020204" pitchFamily="34" charset="0"/>
              </a:rPr>
              <a:t>Примеры, включенные в «черную книгу»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latin typeface="Myriad Pro" panose="020B0503030403020204" pitchFamily="34" charset="0"/>
              </a:rPr>
              <a:t>(новый рынок – рынок услуг по </a:t>
            </a:r>
            <a:r>
              <a:rPr lang="ru-RU" sz="2000" b="1" dirty="0" err="1">
                <a:solidFill>
                  <a:schemeClr val="bg1"/>
                </a:solidFill>
                <a:latin typeface="Myriad Pro" panose="020B0503030403020204" pitchFamily="34" charset="0"/>
              </a:rPr>
              <a:t>догазификации</a:t>
            </a:r>
            <a:r>
              <a:rPr lang="ru-RU" sz="2000" b="1" dirty="0">
                <a:solidFill>
                  <a:schemeClr val="bg1"/>
                </a:solidFill>
                <a:latin typeface="Myriad Pro" panose="020B0503030403020204" pitchFamily="34" charset="0"/>
              </a:rPr>
              <a:t>)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487477" y="6309321"/>
            <a:ext cx="4704523" cy="303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958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7364"/>
            <a:ext cx="12192000" cy="828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00523" y="164638"/>
            <a:ext cx="1164332" cy="58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91545" y="1756490"/>
            <a:ext cx="116733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b="1" dirty="0">
                <a:solidFill>
                  <a:schemeClr val="accent4">
                    <a:lumMod val="75000"/>
                  </a:schemeClr>
                </a:solidFill>
                <a:latin typeface="Myriad Pro" pitchFamily="34" charset="0"/>
              </a:rPr>
              <a:t>Департамент лесного комплекса Тюменской области</a:t>
            </a:r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 исключил из лесохозяйственных регламентов Тюменского, </a:t>
            </a:r>
            <a:r>
              <a:rPr lang="ru-RU" dirty="0" err="1">
                <a:solidFill>
                  <a:srgbClr val="067082"/>
                </a:solidFill>
                <a:latin typeface="Myriad Pro" panose="020B0503030403020204" pitchFamily="34" charset="0"/>
              </a:rPr>
              <a:t>Аромашевского</a:t>
            </a:r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, </a:t>
            </a:r>
            <a:r>
              <a:rPr lang="ru-RU" dirty="0" err="1">
                <a:solidFill>
                  <a:srgbClr val="067082"/>
                </a:solidFill>
                <a:latin typeface="Myriad Pro" panose="020B0503030403020204" pitchFamily="34" charset="0"/>
              </a:rPr>
              <a:t>Заводоуковского</a:t>
            </a:r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 лесничеств виды разрешенного использования лесов в целях осуществления хозяйственной деятельности в сфере недропользования (геологическое изучение, поиск и оценка общедоступных полезных ископаемых), а также отказал хозяйствующим субъектам в использовании лесных участков в целях недропользования в нарушение порядков предоставления участков недр местного значения для разведки и добычи общераспространенных полезных ископаемых, утвержденных постановлением Правительства Тюменской области от 18.03.2016 № 93-п.</a:t>
            </a:r>
          </a:p>
          <a:p>
            <a:pPr indent="457200" algn="just"/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В результате действий Департамента хозяйствующие субъекты, осуществляющие деятельность в сфере недропользования, лишились возможности ее осуществления, что привело (могло привести) к сокращению или исключению конкурентных отношений в данной сфере.</a:t>
            </a:r>
          </a:p>
          <a:p>
            <a:pPr indent="457200" algn="just"/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По признакам нарушения пункта 2 части 1 статьи 15 Закона о защите конкуренции выданы предупреждения. Предупреждения исполнены (в лесохозяйственные регламенты внесены изменения, лесохозяйственные регламенты в новой редакции размещены на официальном сайте Департамента в сети «Интернет»).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22422" y="866926"/>
            <a:ext cx="82115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Myriad Pro" panose="020B0503030403020204" pitchFamily="34" charset="0"/>
              </a:rPr>
              <a:t>Примеры, включенные в «черную книгу»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latin typeface="Myriad Pro" panose="020B0503030403020204" pitchFamily="34" charset="0"/>
              </a:rPr>
              <a:t>(пример однородных действий на рынке недропользования)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487477" y="6309321"/>
            <a:ext cx="4704523" cy="303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172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7364"/>
            <a:ext cx="12192000" cy="828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00523" y="164638"/>
            <a:ext cx="1164332" cy="58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91545" y="1756490"/>
            <a:ext cx="116733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Постановлением 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  <a:latin typeface="Myriad Pro" pitchFamily="34" charset="0"/>
              </a:rPr>
              <a:t>Правительства Республики Тыва</a:t>
            </a:r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 от 28.01.2022 № 33 (далее – Постановление) ООО «Тувинская горнорудная компания» и предприятиям Республики Тыва рекомендовано временно запретить вывоз угля за пределы Республики Тыва, за исключением согласованного на уровне Правительства Российской Федерации объема угля на экспорт в восточном направлении по железной дороге и продукции ООО «</a:t>
            </a:r>
            <a:r>
              <a:rPr lang="ru-RU" dirty="0" err="1">
                <a:solidFill>
                  <a:srgbClr val="067082"/>
                </a:solidFill>
                <a:latin typeface="Myriad Pro" panose="020B0503030403020204" pitchFamily="34" charset="0"/>
              </a:rPr>
              <a:t>Межегейуголь</a:t>
            </a:r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».</a:t>
            </a:r>
          </a:p>
          <a:p>
            <a:pPr indent="457200" algn="just"/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Законодательные акты не предоставляют Правительству Республики Тыва права на установление запрета на вывоз угля.</a:t>
            </a:r>
          </a:p>
          <a:p>
            <a:pPr indent="457200" algn="just"/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Кроме того, Постановление не устанавливает запрета на вывоз угля в отношении продукции ООО «</a:t>
            </a:r>
            <a:r>
              <a:rPr lang="ru-RU" dirty="0" err="1">
                <a:solidFill>
                  <a:srgbClr val="067082"/>
                </a:solidFill>
                <a:latin typeface="Myriad Pro" panose="020B0503030403020204" pitchFamily="34" charset="0"/>
              </a:rPr>
              <a:t>Межегейуголь</a:t>
            </a:r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» (конкурент – ООО «Тувинская горнорудная компания»), что создает для него преимущественные условия.</a:t>
            </a:r>
          </a:p>
          <a:p>
            <a:pPr indent="457200" algn="just"/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По признакам нарушения пунктов 3 и 8 части 1 статьи 15 Закона о защите конкуренции и подпункта «а» пункта 4 статьи 15 Федерального закона от 28.12.2009 года № 381-ФЗ, </a:t>
            </a:r>
            <a:r>
              <a:rPr lang="ru-RU" dirty="0" err="1">
                <a:solidFill>
                  <a:srgbClr val="067082"/>
                </a:solidFill>
                <a:latin typeface="Myriad Pro" panose="020B0503030403020204" pitchFamily="34" charset="0"/>
              </a:rPr>
              <a:t>Тывинским</a:t>
            </a:r>
            <a:r>
              <a:rPr lang="ru-RU" dirty="0">
                <a:solidFill>
                  <a:srgbClr val="067082"/>
                </a:solidFill>
                <a:latin typeface="Myriad Pro" panose="020B0503030403020204" pitchFamily="34" charset="0"/>
              </a:rPr>
              <a:t> УФАС России Правительству Республики Тыва выдано предупреждение. Предупреждение исполнено (постановлением Правительства Республики Тыва от 26.04.2022 № 228 Постановление признано утратившим силу).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22422" y="866926"/>
            <a:ext cx="82115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Myriad Pro" panose="020B0503030403020204" pitchFamily="34" charset="0"/>
              </a:rPr>
              <a:t>Примеры, включенные в «черную книгу»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latin typeface="Myriad Pro" panose="020B0503030403020204" pitchFamily="34" charset="0"/>
              </a:rPr>
              <a:t>(новый рынок – экспорт угля)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487477" y="6309321"/>
            <a:ext cx="4704523" cy="303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579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27B41FE-A5AB-9E15-85E8-F8711CE50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15</a:t>
            </a:fld>
            <a:endParaRPr lang="ru-RU"/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ADACC13C-EDBC-5AC1-00C4-1803F245F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00523" y="164638"/>
            <a:ext cx="1164332" cy="58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056D4A5-D647-6BE7-1213-903EBAA69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7364"/>
            <a:ext cx="12192000" cy="828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9BAC63C-C948-5A3A-0611-3125FA902041}"/>
              </a:ext>
            </a:extLst>
          </p:cNvPr>
          <p:cNvSpPr/>
          <p:nvPr/>
        </p:nvSpPr>
        <p:spPr>
          <a:xfrm>
            <a:off x="807822" y="987324"/>
            <a:ext cx="105748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Myriad Pro" panose="020B0503030403020204" pitchFamily="34" charset="0"/>
              </a:rPr>
              <a:t>АДМИНИСТРАТИВНАЯ ОТВЕТСТВЕННОСТЬ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ECE426EB-0C47-D472-9EBE-42CD1FB79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817494"/>
              </p:ext>
            </p:extLst>
          </p:nvPr>
        </p:nvGraphicFramePr>
        <p:xfrm>
          <a:off x="318782" y="1884396"/>
          <a:ext cx="10880521" cy="4648989"/>
        </p:xfrm>
        <a:graphic>
          <a:graphicData uri="http://schemas.openxmlformats.org/drawingml/2006/table">
            <a:tbl>
              <a:tblPr/>
              <a:tblGrid>
                <a:gridCol w="5385732">
                  <a:extLst>
                    <a:ext uri="{9D8B030D-6E8A-4147-A177-3AD203B41FA5}">
                      <a16:colId xmlns:a16="http://schemas.microsoft.com/office/drawing/2014/main" val="1102697679"/>
                    </a:ext>
                  </a:extLst>
                </a:gridCol>
                <a:gridCol w="2063114">
                  <a:extLst>
                    <a:ext uri="{9D8B030D-6E8A-4147-A177-3AD203B41FA5}">
                      <a16:colId xmlns:a16="http://schemas.microsoft.com/office/drawing/2014/main" val="279439575"/>
                    </a:ext>
                  </a:extLst>
                </a:gridCol>
                <a:gridCol w="3431675">
                  <a:extLst>
                    <a:ext uri="{9D8B030D-6E8A-4147-A177-3AD203B41FA5}">
                      <a16:colId xmlns:a16="http://schemas.microsoft.com/office/drawing/2014/main" val="3665931265"/>
                    </a:ext>
                  </a:extLst>
                </a:gridCol>
              </a:tblGrid>
              <a:tr h="540022">
                <a:tc rowSpan="2">
                  <a:txBody>
                    <a:bodyPr/>
                    <a:lstStyle/>
                    <a:p>
                      <a:pPr indent="0"/>
                      <a:r>
                        <a:rPr lang="ru-RU" sz="1300" b="1" dirty="0">
                          <a:effectLst/>
                        </a:rPr>
                        <a:t>Действия (бездействие) должностных лиц , которые недопустимы в соответствии с антимонопольным законодательством РФ и приводят или могут привести к недопущению, ограничению или устранению конкуренции, а равно к ограничению свободного перемещения товаров (работ, услуг), свободы экономической деятельности</a:t>
                      </a:r>
                    </a:p>
                  </a:txBody>
                  <a:tcPr marL="67990" marR="67990" marT="33995" marB="33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/>
                      <a:r>
                        <a:rPr lang="ru-R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ст. 14.9</a:t>
                      </a: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 КоАП РФ</a:t>
                      </a:r>
                    </a:p>
                    <a:p>
                      <a:pPr indent="0"/>
                      <a:r>
                        <a:rPr lang="ru-R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ст. 15</a:t>
                      </a: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 Закона № 135-ФЗ </a:t>
                      </a:r>
                    </a:p>
                  </a:txBody>
                  <a:tcPr marL="67990" marR="67990" marT="33995" marB="33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Административный штраф в размере </a:t>
                      </a: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от 15 тыс. до 50 </a:t>
                      </a:r>
                      <a:r>
                        <a:rPr lang="ru-RU" sz="1300" b="1" dirty="0" err="1">
                          <a:solidFill>
                            <a:srgbClr val="FF0000"/>
                          </a:solidFill>
                          <a:effectLst/>
                        </a:rPr>
                        <a:t>тыc</a:t>
                      </a: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. рублей</a:t>
                      </a:r>
                    </a:p>
                  </a:txBody>
                  <a:tcPr marL="67990" marR="67990" marT="33995" marB="33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746299"/>
                  </a:ext>
                </a:extLst>
              </a:tr>
              <a:tr h="2665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За повторное нарушение </a:t>
                      </a: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дисквалификация на срок до 3-х лет</a:t>
                      </a:r>
                    </a:p>
                  </a:txBody>
                  <a:tcPr marL="67990" marR="67990" marT="33995" marB="33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057063"/>
                  </a:ext>
                </a:extLst>
              </a:tr>
              <a:tr h="1075341">
                <a:tc>
                  <a:txBody>
                    <a:bodyPr/>
                    <a:lstStyle/>
                    <a:p>
                      <a:pPr indent="0"/>
                      <a:r>
                        <a:rPr lang="ru-RU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Заключение органом исполнительной власти недопустимого в соответствии с антимонопольным законодательством РФ соглашения либо осуществление указанным органом или организациями недопустимых в соответствии с антимонопольным законодательством РФ согласованных действий</a:t>
                      </a:r>
                    </a:p>
                  </a:txBody>
                  <a:tcPr marL="67990" marR="67990" marT="33995" marB="3399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ч. 7 ст. 14.32 КоАП РФ</a:t>
                      </a:r>
                    </a:p>
                    <a:p>
                      <a:r>
                        <a:rPr lang="ru-RU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ст. 16 Закона № 135-ФЗ</a:t>
                      </a:r>
                    </a:p>
                  </a:txBody>
                  <a:tcPr marL="67990" marR="67990" marT="33995" marB="3399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Должностные лица:</a:t>
                      </a:r>
                    </a:p>
                    <a:p>
                      <a:r>
                        <a:rPr lang="ru-RU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Административный штраф в размере</a:t>
                      </a: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от 20 тыс. до 50 тыс. рублей или дисквалификация на срок до 3-х лет</a:t>
                      </a:r>
                    </a:p>
                  </a:txBody>
                  <a:tcPr marL="67990" marR="67990" marT="33995" marB="3399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12550"/>
                  </a:ext>
                </a:extLst>
              </a:tr>
              <a:tr h="1258348">
                <a:tc>
                  <a:txBody>
                    <a:bodyPr/>
                    <a:lstStyle/>
                    <a:p>
                      <a:pPr indent="0"/>
                      <a:r>
                        <a:rPr lang="ru-RU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Невыполнение в установленный срок законного решения, предписания федерального антимонопольного органа, его территориального органа о прекращении ограничивающих конкуренцию соглашений и (или) согласованных действий</a:t>
                      </a:r>
                    </a:p>
                  </a:txBody>
                  <a:tcPr marL="67990" marR="67990" marT="33995" marB="3399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ч. 2.1 ст. 19.5 КоАП РФ;</a:t>
                      </a:r>
                    </a:p>
                    <a:p>
                      <a:r>
                        <a:rPr lang="ru-RU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ч. 2 ст. 51 Закона № 135-ФЗ</a:t>
                      </a:r>
                    </a:p>
                    <a:p>
                      <a:endParaRPr lang="ru-RU" dirty="0"/>
                    </a:p>
                  </a:txBody>
                  <a:tcPr marL="67990" marR="67990" marT="33995" marB="3399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Должностные лица:</a:t>
                      </a:r>
                    </a:p>
                    <a:p>
                      <a:r>
                        <a:rPr lang="ru-RU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Административный штраф в размере </a:t>
                      </a: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18 тыс. до 20 тыс. рублей или дисквалификация на срок до 3-х лет;</a:t>
                      </a:r>
                    </a:p>
                    <a:p>
                      <a:r>
                        <a:rPr lang="ru-RU" sz="13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Юридические лица:</a:t>
                      </a:r>
                    </a:p>
                    <a:p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300 тыс. до 500 тыс. рублей</a:t>
                      </a:r>
                    </a:p>
                  </a:txBody>
                  <a:tcPr marL="67990" marR="67990" marT="33995" marB="3399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92333"/>
                  </a:ext>
                </a:extLst>
              </a:tr>
              <a:tr h="727415">
                <a:tc>
                  <a:txBody>
                    <a:bodyPr/>
                    <a:lstStyle/>
                    <a:p>
                      <a:pPr indent="0"/>
                      <a:r>
                        <a:rPr lang="ru-RU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Непредставление или несвоевременное представление в федеральный антимонопольный орган, его территориальный орган сведений (информации), предусмотренных антимонопольным законодательством РФ, в том числе непредставление сведений (информации) по требованию указанных органов</a:t>
                      </a:r>
                    </a:p>
                  </a:txBody>
                  <a:tcPr marL="67990" marR="67990" marT="33995" marB="3399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ч. 5 ст. 19.8 КоАП РФ;</a:t>
                      </a:r>
                    </a:p>
                    <a:p>
                      <a:r>
                        <a:rPr lang="ru-RU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глава 7 Закона № 135-ФЗ</a:t>
                      </a:r>
                    </a:p>
                  </a:txBody>
                  <a:tcPr marL="67990" marR="67990" marT="33995" marB="3399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Должностные лица:</a:t>
                      </a:r>
                    </a:p>
                    <a:p>
                      <a:r>
                        <a:rPr lang="ru-RU" sz="13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Административный штраф в размере</a:t>
                      </a:r>
                      <a:r>
                        <a:rPr lang="ru-RU" sz="1300" b="1" u="non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от 10 тыс. до 15 тыс. рублей</a:t>
                      </a:r>
                    </a:p>
                    <a:p>
                      <a:r>
                        <a:rPr lang="ru-RU" sz="13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Юридические лица:</a:t>
                      </a:r>
                    </a:p>
                    <a:p>
                      <a:r>
                        <a:rPr lang="ru-RU" sz="13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Административный штраф в размере</a:t>
                      </a:r>
                      <a:r>
                        <a:rPr lang="ru-RU" sz="1300" b="1" u="non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от 50 тыс. до 500 тыс. рублей</a:t>
                      </a:r>
                    </a:p>
                  </a:txBody>
                  <a:tcPr marL="67990" marR="67990" marT="33995" marB="3399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440768"/>
                  </a:ext>
                </a:extLst>
              </a:tr>
            </a:tbl>
          </a:graphicData>
        </a:graphic>
      </p:graphicFrame>
      <p:pic>
        <p:nvPicPr>
          <p:cNvPr id="12" name="Рисунок 11" descr="Молоток судьи">
            <a:extLst>
              <a:ext uri="{FF2B5EF4-FFF2-40B4-BE49-F238E27FC236}">
                <a16:creationId xmlns:a16="http://schemas.microsoft.com/office/drawing/2014/main" id="{E4F75EDA-1F28-BEBE-A8A8-814325145F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7468" y="78190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62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C32AA5EC-C114-E5D1-E14C-088EE4299FC6}"/>
              </a:ext>
            </a:extLst>
          </p:cNvPr>
          <p:cNvSpPr txBox="1"/>
          <p:nvPr/>
        </p:nvSpPr>
        <p:spPr>
          <a:xfrm>
            <a:off x="2111229" y="1409600"/>
            <a:ext cx="73487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rgbClr val="05596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C08DED08-E5BC-7E4E-210D-2AEBA0387B08}"/>
              </a:ext>
            </a:extLst>
          </p:cNvPr>
          <p:cNvSpPr/>
          <p:nvPr/>
        </p:nvSpPr>
        <p:spPr>
          <a:xfrm>
            <a:off x="3032822" y="2440686"/>
            <a:ext cx="65304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5596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Ждем вас на наших ресурсах!</a:t>
            </a: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id="{F00AE918-03DD-644A-7608-6C0E5598112F}"/>
              </a:ext>
            </a:extLst>
          </p:cNvPr>
          <p:cNvSpPr/>
          <p:nvPr/>
        </p:nvSpPr>
        <p:spPr>
          <a:xfrm>
            <a:off x="1744234" y="3963854"/>
            <a:ext cx="2030811" cy="249261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700C209-B316-F950-1DDB-B1415F6FFDD1}"/>
              </a:ext>
            </a:extLst>
          </p:cNvPr>
          <p:cNvSpPr txBox="1"/>
          <p:nvPr/>
        </p:nvSpPr>
        <p:spPr>
          <a:xfrm>
            <a:off x="2190258" y="6020402"/>
            <a:ext cx="1175372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350" b="1" dirty="0">
                <a:solidFill>
                  <a:srgbClr val="007183"/>
                </a:solidFill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ВКОНТАКТЕ</a:t>
            </a:r>
            <a:endParaRPr lang="ru-RU" sz="1350" b="1" dirty="0">
              <a:solidFill>
                <a:srgbClr val="007183"/>
              </a:solidFill>
            </a:endParaRPr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id="{B744FABB-7BE5-722B-C8FA-89032D317A19}"/>
              </a:ext>
            </a:extLst>
          </p:cNvPr>
          <p:cNvSpPr/>
          <p:nvPr/>
        </p:nvSpPr>
        <p:spPr>
          <a:xfrm>
            <a:off x="2425127" y="3628979"/>
            <a:ext cx="813023" cy="830997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71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F8BC0B2C-884B-4710-3381-704B4C3425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78035" y="3790874"/>
            <a:ext cx="507206" cy="507206"/>
          </a:xfrm>
          <a:prstGeom prst="rect">
            <a:avLst/>
          </a:prstGeom>
        </p:spPr>
      </p:pic>
      <p:sp>
        <p:nvSpPr>
          <p:cNvPr id="38" name="Прямоугольник: скругленные углы 37">
            <a:extLst>
              <a:ext uri="{FF2B5EF4-FFF2-40B4-BE49-F238E27FC236}">
                <a16:creationId xmlns:a16="http://schemas.microsoft.com/office/drawing/2014/main" id="{2106A243-7614-11B1-6417-E2A1EC21BD89}"/>
              </a:ext>
            </a:extLst>
          </p:cNvPr>
          <p:cNvSpPr/>
          <p:nvPr/>
        </p:nvSpPr>
        <p:spPr>
          <a:xfrm>
            <a:off x="4973468" y="3963854"/>
            <a:ext cx="2030811" cy="262156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0C070BD-C383-4EDC-C3F5-416348726D76}"/>
              </a:ext>
            </a:extLst>
          </p:cNvPr>
          <p:cNvSpPr txBox="1"/>
          <p:nvPr/>
        </p:nvSpPr>
        <p:spPr>
          <a:xfrm>
            <a:off x="5406806" y="6111933"/>
            <a:ext cx="1085135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350" b="1" dirty="0">
                <a:solidFill>
                  <a:srgbClr val="007183"/>
                </a:solidFill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TELEGRAM</a:t>
            </a:r>
            <a:endParaRPr lang="ru-RU" sz="1350" b="1" dirty="0">
              <a:solidFill>
                <a:srgbClr val="007183"/>
              </a:solidFill>
            </a:endParaRPr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id="{A7F1A20F-6BB5-CF38-EFE6-E199163BD2FD}"/>
              </a:ext>
            </a:extLst>
          </p:cNvPr>
          <p:cNvSpPr/>
          <p:nvPr/>
        </p:nvSpPr>
        <p:spPr>
          <a:xfrm>
            <a:off x="5571532" y="3672032"/>
            <a:ext cx="803539" cy="80431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71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47877F73-9DEC-4A74-CB4F-F3BB2D16EA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31049" y="3816365"/>
            <a:ext cx="515651" cy="515651"/>
          </a:xfrm>
          <a:prstGeom prst="rect">
            <a:avLst/>
          </a:prstGeom>
        </p:spPr>
      </p:pic>
      <p:sp>
        <p:nvSpPr>
          <p:cNvPr id="42" name="Прямоугольник: скругленные углы 41">
            <a:extLst>
              <a:ext uri="{FF2B5EF4-FFF2-40B4-BE49-F238E27FC236}">
                <a16:creationId xmlns:a16="http://schemas.microsoft.com/office/drawing/2014/main" id="{7203279B-8E76-0591-3C28-C9CD817C5A46}"/>
              </a:ext>
            </a:extLst>
          </p:cNvPr>
          <p:cNvSpPr/>
          <p:nvPr/>
        </p:nvSpPr>
        <p:spPr>
          <a:xfrm>
            <a:off x="8123704" y="3963854"/>
            <a:ext cx="2030811" cy="249261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3" name="Овал 42">
            <a:extLst>
              <a:ext uri="{FF2B5EF4-FFF2-40B4-BE49-F238E27FC236}">
                <a16:creationId xmlns:a16="http://schemas.microsoft.com/office/drawing/2014/main" id="{82B5A442-0505-BC22-0946-CC9B11B57CD9}"/>
              </a:ext>
            </a:extLst>
          </p:cNvPr>
          <p:cNvSpPr/>
          <p:nvPr/>
        </p:nvSpPr>
        <p:spPr>
          <a:xfrm>
            <a:off x="8737339" y="3628979"/>
            <a:ext cx="803539" cy="80431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71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A4F94AA3-9746-1E5B-E848-68F4AFACBD0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933030" y="3816365"/>
            <a:ext cx="412155" cy="412155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1D0E1561-DA5A-942A-5302-19B76FBFBB43}"/>
              </a:ext>
            </a:extLst>
          </p:cNvPr>
          <p:cNvSpPr txBox="1"/>
          <p:nvPr/>
        </p:nvSpPr>
        <p:spPr>
          <a:xfrm>
            <a:off x="8362593" y="6109098"/>
            <a:ext cx="1553027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350" b="1" dirty="0">
                <a:solidFill>
                  <a:srgbClr val="007183"/>
                </a:solidFill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САЙТ</a:t>
            </a:r>
            <a:endParaRPr lang="ru-RU" sz="1350" b="1" dirty="0">
              <a:solidFill>
                <a:srgbClr val="007183"/>
              </a:solidFill>
            </a:endParaRPr>
          </a:p>
        </p:txBody>
      </p:sp>
      <p:pic>
        <p:nvPicPr>
          <p:cNvPr id="47" name="Рисунок 46">
            <a:extLst>
              <a:ext uri="{FF2B5EF4-FFF2-40B4-BE49-F238E27FC236}">
                <a16:creationId xmlns:a16="http://schemas.microsoft.com/office/drawing/2014/main" id="{A0E49951-62A1-EBD7-45FA-E0DF112EFF9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241" y="4593735"/>
            <a:ext cx="1427076" cy="1470986"/>
          </a:xfrm>
          <a:prstGeom prst="rect">
            <a:avLst/>
          </a:prstGeom>
        </p:spPr>
      </p:pic>
      <p:pic>
        <p:nvPicPr>
          <p:cNvPr id="49" name="Рисунок 48">
            <a:extLst>
              <a:ext uri="{FF2B5EF4-FFF2-40B4-BE49-F238E27FC236}">
                <a16:creationId xmlns:a16="http://schemas.microsoft.com/office/drawing/2014/main" id="{34BC9C06-98FA-93F2-EF09-3F0F068F742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229" y="4560914"/>
            <a:ext cx="1346970" cy="1358549"/>
          </a:xfrm>
          <a:prstGeom prst="rect">
            <a:avLst/>
          </a:prstGeom>
        </p:spPr>
      </p:pic>
      <p:pic>
        <p:nvPicPr>
          <p:cNvPr id="51" name="Рисунок 50">
            <a:extLst>
              <a:ext uri="{FF2B5EF4-FFF2-40B4-BE49-F238E27FC236}">
                <a16:creationId xmlns:a16="http://schemas.microsoft.com/office/drawing/2014/main" id="{7501F0D6-02CD-3006-A30D-B95D916FA26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196" y="4597250"/>
            <a:ext cx="1475861" cy="1423152"/>
          </a:xfrm>
          <a:prstGeom prst="rect">
            <a:avLst/>
          </a:prstGeom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BE065378-0EEA-B933-5CE9-6A7B1F2B30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62596" y="0"/>
            <a:ext cx="279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92DCA5-32B5-7267-2B39-E4CE1B60DC6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731" y="-11964"/>
            <a:ext cx="3970442" cy="1664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176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37313"/>
            <a:ext cx="12192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00523" y="164638"/>
            <a:ext cx="1164332" cy="58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9349" y="0"/>
            <a:ext cx="279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719403" y="159317"/>
            <a:ext cx="100811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67082"/>
                </a:solidFill>
                <a:latin typeface="Myriad Pro" pitchFamily="34" charset="0"/>
              </a:rPr>
              <a:t>Вопросы развития конкуренции – неотъемлемая часть государственной экономической политики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18749" y="1837312"/>
            <a:ext cx="827811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CEB173"/>
                </a:solidFill>
                <a:latin typeface="Myriad Pro" pitchFamily="34" charset="0"/>
              </a:rPr>
              <a:t>В соответствии с Указом Президента Российской Федерации</a:t>
            </a:r>
            <a:br>
              <a:rPr lang="ru-RU" sz="2000" b="1" dirty="0">
                <a:solidFill>
                  <a:srgbClr val="CEB173"/>
                </a:solidFill>
                <a:latin typeface="Myriad Pro" pitchFamily="34" charset="0"/>
              </a:rPr>
            </a:br>
            <a:r>
              <a:rPr lang="ru-RU" sz="2000" b="1" dirty="0">
                <a:solidFill>
                  <a:srgbClr val="CEB173"/>
                </a:solidFill>
                <a:latin typeface="Myriad Pro" pitchFamily="34" charset="0"/>
              </a:rPr>
              <a:t>от 21.12.2017 № 618 «Об основных направлениях государственной политики по развитию конкуренции» (далее – Указ № 618) активное содействие развитию конкуренции признано приоритетным направлением деятельности, в том числе исполнительных органов государственной власти субъектов Российской Федерации, а также органов местного самоуправления.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7487477" y="6309321"/>
            <a:ext cx="4704523" cy="303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8752" y="1837312"/>
            <a:ext cx="3283248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18749" y="4500194"/>
            <a:ext cx="1144610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67082"/>
                </a:solidFill>
                <a:latin typeface="Myriad Pro" panose="020B0503030403020204" pitchFamily="34" charset="0"/>
              </a:rPr>
              <a:t>В рамках реализации Указа № 618 распоряжением Правительства Российской Федерации</a:t>
            </a:r>
            <a:br>
              <a:rPr lang="en-US" sz="2000" dirty="0">
                <a:solidFill>
                  <a:srgbClr val="067082"/>
                </a:solidFill>
                <a:latin typeface="Myriad Pro" panose="020B0503030403020204" pitchFamily="34" charset="0"/>
              </a:rPr>
            </a:br>
            <a:r>
              <a:rPr lang="ru-RU" sz="2000" dirty="0">
                <a:solidFill>
                  <a:srgbClr val="067082"/>
                </a:solidFill>
                <a:latin typeface="Myriad Pro" panose="020B0503030403020204" pitchFamily="34" charset="0"/>
              </a:rPr>
              <a:t>от 02.09.2021 № 2424-р утвержден Национальный план («дорожная карта») развития конкуренции Российской Федерации на 2021–2025 годы, которым определены ключевые задачи на пятилетний период</a:t>
            </a:r>
            <a:r>
              <a:rPr lang="en-US" sz="2000" dirty="0">
                <a:solidFill>
                  <a:srgbClr val="067082"/>
                </a:solidFill>
                <a:latin typeface="Myriad Pro" panose="020B0503030403020204" pitchFamily="34" charset="0"/>
              </a:rPr>
              <a:t> </a:t>
            </a:r>
            <a:r>
              <a:rPr lang="ru-RU" sz="2000" dirty="0">
                <a:solidFill>
                  <a:srgbClr val="067082"/>
                </a:solidFill>
                <a:latin typeface="Myriad Pro" panose="020B0503030403020204" pitchFamily="34" charset="0"/>
              </a:rPr>
              <a:t>и ожидаемые результаты развития конкуренции в различных отраслях</a:t>
            </a:r>
            <a:r>
              <a:rPr lang="en-US" sz="2000" dirty="0">
                <a:solidFill>
                  <a:srgbClr val="067082"/>
                </a:solidFill>
                <a:latin typeface="Myriad Pro" panose="020B0503030403020204" pitchFamily="34" charset="0"/>
              </a:rPr>
              <a:t> </a:t>
            </a:r>
            <a:r>
              <a:rPr lang="ru-RU" sz="2000" dirty="0">
                <a:solidFill>
                  <a:srgbClr val="067082"/>
                </a:solidFill>
                <a:latin typeface="Myriad Pro" panose="020B0503030403020204" pitchFamily="34" charset="0"/>
              </a:rPr>
              <a:t>российской экономики,</a:t>
            </a:r>
            <a:r>
              <a:rPr lang="en-US" sz="2000" dirty="0">
                <a:solidFill>
                  <a:srgbClr val="067082"/>
                </a:solidFill>
                <a:latin typeface="Myriad Pro" panose="020B0503030403020204" pitchFamily="34" charset="0"/>
              </a:rPr>
              <a:t> </a:t>
            </a:r>
            <a:r>
              <a:rPr lang="ru-RU" sz="2000" dirty="0">
                <a:solidFill>
                  <a:srgbClr val="067082"/>
                </a:solidFill>
                <a:latin typeface="Myriad Pro" panose="020B0503030403020204" pitchFamily="34" charset="0"/>
              </a:rPr>
              <a:t>а также мероприятия по их достижению.</a:t>
            </a: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5229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09;p42"/>
          <p:cNvSpPr/>
          <p:nvPr/>
        </p:nvSpPr>
        <p:spPr>
          <a:xfrm>
            <a:off x="0" y="2860833"/>
            <a:ext cx="12192000" cy="3407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/>
          <a:p>
            <a:endParaRPr sz="2400" dirty="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800" y="1660504"/>
            <a:ext cx="116709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b="1" dirty="0">
                <a:solidFill>
                  <a:srgbClr val="067082"/>
                </a:solidFill>
                <a:latin typeface="Myriad Pro" pitchFamily="34" charset="0"/>
              </a:rPr>
              <a:t>Отмечается положительная динамика количества антимонопольных дел (сокращение почти в 2 раза относительно 2018 года), в том числе в отношении органов власти за счет активного применения новых правовых институтов – предупреждений и предостережений, а также внедрения антимонопольного </a:t>
            </a:r>
            <a:r>
              <a:rPr lang="ru-RU" b="1" dirty="0" err="1">
                <a:solidFill>
                  <a:srgbClr val="067082"/>
                </a:solidFill>
                <a:latin typeface="Myriad Pro" pitchFamily="34" charset="0"/>
              </a:rPr>
              <a:t>комплаенса</a:t>
            </a:r>
            <a:r>
              <a:rPr lang="ru-RU" b="1" dirty="0">
                <a:solidFill>
                  <a:srgbClr val="067082"/>
                </a:solidFill>
                <a:latin typeface="Myriad Pro" pitchFamily="34" charset="0"/>
              </a:rPr>
              <a:t>.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00523" y="164638"/>
            <a:ext cx="1164332" cy="58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9849410"/>
              </p:ext>
            </p:extLst>
          </p:nvPr>
        </p:nvGraphicFramePr>
        <p:xfrm>
          <a:off x="651753" y="3056658"/>
          <a:ext cx="11079804" cy="3016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837364"/>
            <a:ext cx="12192000" cy="828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Прямоугольник 12"/>
          <p:cNvSpPr/>
          <p:nvPr/>
        </p:nvSpPr>
        <p:spPr>
          <a:xfrm>
            <a:off x="807822" y="987324"/>
            <a:ext cx="105748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Myriad Pro" panose="020B0503030403020204" pitchFamily="34" charset="0"/>
              </a:rPr>
              <a:t>Сокращение количества дел в отношении органов власти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765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27B41FE-A5AB-9E15-85E8-F8711CE50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4</a:t>
            </a:fld>
            <a:endParaRPr lang="ru-RU"/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ADACC13C-EDBC-5AC1-00C4-1803F245F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00523" y="164638"/>
            <a:ext cx="1164332" cy="58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056D4A5-D647-6BE7-1213-903EBAA69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7364"/>
            <a:ext cx="12192000" cy="828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9BAC63C-C948-5A3A-0611-3125FA902041}"/>
              </a:ext>
            </a:extLst>
          </p:cNvPr>
          <p:cNvSpPr/>
          <p:nvPr/>
        </p:nvSpPr>
        <p:spPr>
          <a:xfrm>
            <a:off x="807822" y="987324"/>
            <a:ext cx="105748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Myriad Pro" panose="020B0503030403020204" pitchFamily="34" charset="0"/>
              </a:rPr>
              <a:t>ПОНЯТИЕ АНТИМОНОПОЛЬНОГО КОМПЛАЕНСА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D85986-8AF4-AEB5-732C-24BFD7569F29}"/>
              </a:ext>
            </a:extLst>
          </p:cNvPr>
          <p:cNvSpPr txBox="1"/>
          <p:nvPr/>
        </p:nvSpPr>
        <p:spPr>
          <a:xfrm>
            <a:off x="486561" y="1997837"/>
            <a:ext cx="11350305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600" b="1" dirty="0">
                <a:solidFill>
                  <a:srgbClr val="067082"/>
                </a:solidFill>
              </a:rPr>
              <a:t>Антимонопольный комплаенс - </a:t>
            </a:r>
            <a:r>
              <a:rPr lang="ru-RU" sz="3600" dirty="0">
                <a:solidFill>
                  <a:srgbClr val="067082"/>
                </a:solidFill>
              </a:rPr>
              <a:t>система внутреннего обеспечения соответствия требованиям антимонопольного законодательства. </a:t>
            </a:r>
          </a:p>
          <a:p>
            <a:endParaRPr lang="ru-RU" dirty="0"/>
          </a:p>
          <a:p>
            <a:pPr algn="just"/>
            <a:r>
              <a:rPr lang="ru-RU" sz="2600" dirty="0">
                <a:solidFill>
                  <a:schemeClr val="accent1">
                    <a:lumMod val="75000"/>
                  </a:schemeClr>
                </a:solidFill>
              </a:rPr>
              <a:t>Совокупность правовых и организационных мер, предусмотренных внутренним актом (актами) органа власти или местного самоуправления, которые распространяются на такой орган власти или местного самоуправления и (или) его подведомственные организации, и направленны на соблюдение ими требований антимонопольного законодательства и предупреждение его нарушения. </a:t>
            </a:r>
          </a:p>
        </p:txBody>
      </p:sp>
    </p:spTree>
    <p:extLst>
      <p:ext uri="{BB962C8B-B14F-4D97-AF65-F5344CB8AC3E}">
        <p14:creationId xmlns:p14="http://schemas.microsoft.com/office/powerpoint/2010/main" val="2234756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27B41FE-A5AB-9E15-85E8-F8711CE50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5</a:t>
            </a:fld>
            <a:endParaRPr lang="ru-RU" dirty="0"/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ADACC13C-EDBC-5AC1-00C4-1803F245F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00523" y="164638"/>
            <a:ext cx="1164332" cy="58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58BB7391-AF60-0BAC-F94D-C748C889A0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61623"/>
            <a:ext cx="12192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7ACFDAA1-A8F3-DFAD-1727-ABE5365E2B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9349" y="0"/>
            <a:ext cx="279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EE1ADD4-909C-1DA6-5192-15150C154E14}"/>
              </a:ext>
            </a:extLst>
          </p:cNvPr>
          <p:cNvSpPr txBox="1"/>
          <p:nvPr/>
        </p:nvSpPr>
        <p:spPr>
          <a:xfrm>
            <a:off x="758098" y="1522213"/>
            <a:ext cx="1089520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Основные положения, связанные с организацией антимонопольного комплаенса федеральными органами власти, изложены в Распоряжении Правительства Российской Федерации от 18 октября 2018 г. N 2258-р, которым утверждены </a:t>
            </a:r>
            <a:r>
              <a:rPr lang="ru-RU" sz="2000" b="1" u="sng" dirty="0">
                <a:solidFill>
                  <a:schemeClr val="accent2">
                    <a:lumMod val="50000"/>
                  </a:schemeClr>
                </a:solidFill>
              </a:rPr>
              <a:t>Методические рекомендации по созданию и организации федеральными органами исполнительной власти системы внутреннего обеспечения соответствия требованиям антимонопольного законодательства,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которые рекомендованы к использованию также органам исполнительной власти субъектов Российской Федерации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57641D3-CB1A-E175-327C-FA811D324506}"/>
              </a:ext>
            </a:extLst>
          </p:cNvPr>
          <p:cNvSpPr/>
          <p:nvPr/>
        </p:nvSpPr>
        <p:spPr>
          <a:xfrm>
            <a:off x="758098" y="4076466"/>
            <a:ext cx="112454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67082"/>
                </a:solidFill>
                <a:latin typeface="Myriad Pro" panose="020B0503030403020204" pitchFamily="34" charset="0"/>
              </a:rPr>
              <a:t>       Как правило, при формировании своей системы антимонопольного комплаенса</a:t>
            </a:r>
          </a:p>
          <a:p>
            <a:pPr algn="just"/>
            <a:r>
              <a:rPr lang="ru-RU" sz="2000" dirty="0">
                <a:solidFill>
                  <a:srgbClr val="067082"/>
                </a:solidFill>
                <a:latin typeface="Myriad Pro" panose="020B0503030403020204" pitchFamily="34" charset="0"/>
              </a:rPr>
              <a:t>       хозяйствующие субъекты внимательно изучают практику формирования антимонопольного комплаенса в органах власти и местного самоуправления.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43A2424-80E9-133B-3C92-265AC24B7464}"/>
              </a:ext>
            </a:extLst>
          </p:cNvPr>
          <p:cNvSpPr/>
          <p:nvPr/>
        </p:nvSpPr>
        <p:spPr>
          <a:xfrm>
            <a:off x="719403" y="159317"/>
            <a:ext cx="100811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67082"/>
                </a:solidFill>
                <a:latin typeface="Myriad Pro" pitchFamily="34" charset="0"/>
              </a:rPr>
              <a:t>Методическая основа антимонопольного комплаенса в органах исполнительной власти</a:t>
            </a:r>
          </a:p>
        </p:txBody>
      </p:sp>
      <p:pic>
        <p:nvPicPr>
          <p:cNvPr id="11" name="Рисунок 10" descr="Вопросительный знак">
            <a:extLst>
              <a:ext uri="{FF2B5EF4-FFF2-40B4-BE49-F238E27FC236}">
                <a16:creationId xmlns:a16="http://schemas.microsoft.com/office/drawing/2014/main" id="{37BF0A09-FB32-2DA5-D2AD-3032A65F70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16874" y="4076466"/>
            <a:ext cx="703277" cy="70327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B30B256-4FA4-08D3-144E-69E29B65854E}"/>
              </a:ext>
            </a:extLst>
          </p:cNvPr>
          <p:cNvSpPr txBox="1"/>
          <p:nvPr/>
        </p:nvSpPr>
        <p:spPr>
          <a:xfrm>
            <a:off x="823598" y="5441421"/>
            <a:ext cx="111144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67082"/>
                </a:solidFill>
              </a:rPr>
              <a:t>        Опыт внедрения, терминологию можно также почерпнуть из </a:t>
            </a:r>
            <a:r>
              <a:rPr lang="ru-RU" sz="2000" dirty="0">
                <a:solidFill>
                  <a:srgbClr val="067082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Приказа</a:t>
            </a:r>
            <a:r>
              <a:rPr lang="ru-RU" sz="2000" dirty="0">
                <a:solidFill>
                  <a:srgbClr val="067082"/>
                </a:solidFill>
              </a:rPr>
              <a:t> ФАС России от 27 ноября</a:t>
            </a:r>
          </a:p>
          <a:p>
            <a:r>
              <a:rPr lang="ru-RU" sz="2000" dirty="0">
                <a:solidFill>
                  <a:srgbClr val="067082"/>
                </a:solidFill>
              </a:rPr>
              <a:t>        2018 г. № 1646/18 «О системе внутреннего обеспечения соответствия требованиям антимонопольного законодательства в ФАС России (антимонопольном комплаенсе)».</a:t>
            </a:r>
          </a:p>
        </p:txBody>
      </p:sp>
      <p:pic>
        <p:nvPicPr>
          <p:cNvPr id="15" name="Рисунок 14" descr="Лампочка">
            <a:extLst>
              <a:ext uri="{FF2B5EF4-FFF2-40B4-BE49-F238E27FC236}">
                <a16:creationId xmlns:a16="http://schemas.microsoft.com/office/drawing/2014/main" id="{9B2E0301-FE51-4772-C1DD-9D3C9223BF3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58098" y="5496377"/>
            <a:ext cx="620830" cy="620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509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27B41FE-A5AB-9E15-85E8-F8711CE50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6</a:t>
            </a:fld>
            <a:endParaRPr lang="ru-RU"/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ADACC13C-EDBC-5AC1-00C4-1803F245F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00523" y="164638"/>
            <a:ext cx="1164332" cy="58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7ACFDAA1-A8F3-DFAD-1727-ABE5365E2B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9349" y="0"/>
            <a:ext cx="279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C371B58-9B31-76C1-A790-93D9B81DFE5B}"/>
              </a:ext>
            </a:extLst>
          </p:cNvPr>
          <p:cNvSpPr/>
          <p:nvPr/>
        </p:nvSpPr>
        <p:spPr>
          <a:xfrm>
            <a:off x="912350" y="964919"/>
            <a:ext cx="1097485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chemeClr val="accent1">
                    <a:lumMod val="75000"/>
                  </a:schemeClr>
                </a:solidFill>
              </a:rPr>
              <a:t>Риск характеризует ситуацию, когда наступление неизвестных событий достаточно вероятно и может быть оценено количественно. Неопределенность же характеризует ситуацию, когда вероятность наступления таких событий заранее оценить невозможно.</a:t>
            </a:r>
          </a:p>
          <a:p>
            <a:endParaRPr lang="ru-RU" sz="3200" dirty="0"/>
          </a:p>
          <a:p>
            <a:pPr algn="just"/>
            <a:r>
              <a:rPr lang="ru-RU" sz="3200" b="1" dirty="0">
                <a:solidFill>
                  <a:srgbClr val="067082"/>
                </a:solidFill>
              </a:rPr>
              <a:t>Основная задача руководителя - «предугадать» возможные предпосылки неопределенности, которые и являются источниками возникновения рисковых ситуаций, найти возможные пути преодоления случайностей и противодействовать их проявлению.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F3C0CAFE-2EEA-8807-DD10-D4AE3B9267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487477" y="6309321"/>
            <a:ext cx="4704523" cy="303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72093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27B41FE-A5AB-9E15-85E8-F8711CE50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7</a:t>
            </a:fld>
            <a:endParaRPr lang="ru-RU"/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ADACC13C-EDBC-5AC1-00C4-1803F245F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00523" y="164638"/>
            <a:ext cx="1164332" cy="58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056D4A5-D647-6BE7-1213-903EBAA69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7364"/>
            <a:ext cx="12192000" cy="828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53B0B8A-6E12-AE74-E58B-B48FB676AD70}"/>
              </a:ext>
            </a:extLst>
          </p:cNvPr>
          <p:cNvSpPr txBox="1"/>
          <p:nvPr/>
        </p:nvSpPr>
        <p:spPr>
          <a:xfrm>
            <a:off x="1470169" y="990037"/>
            <a:ext cx="96871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ИТОЧНИКИ ИНФОРМАЦИИ ДЛЯ ВЫЯВЛЕНИЯ РИСКОВ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C02500-9AE4-12AB-8682-93A36BBD9243}"/>
              </a:ext>
            </a:extLst>
          </p:cNvPr>
          <p:cNvSpPr txBox="1"/>
          <p:nvPr/>
        </p:nvSpPr>
        <p:spPr>
          <a:xfrm>
            <a:off x="1140902" y="2347094"/>
            <a:ext cx="10612074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67082"/>
                </a:solidFill>
              </a:rPr>
              <a:t>Анализ нарушений антимонопольного законодательства за предыдущие 3 года.</a:t>
            </a:r>
          </a:p>
          <a:p>
            <a:pPr algn="just"/>
            <a:endParaRPr lang="ru-RU" sz="2000" dirty="0">
              <a:solidFill>
                <a:srgbClr val="067082"/>
              </a:solidFill>
            </a:endParaRPr>
          </a:p>
          <a:p>
            <a:pPr algn="just"/>
            <a:r>
              <a:rPr lang="ru-RU" sz="2000" dirty="0">
                <a:solidFill>
                  <a:srgbClr val="067082"/>
                </a:solidFill>
              </a:rPr>
              <a:t>Мониторинг и анализ практики применения антимонопольного законодательства: </a:t>
            </a:r>
          </a:p>
          <a:p>
            <a:pPr algn="just"/>
            <a:r>
              <a:rPr lang="ru-RU" sz="2000" dirty="0">
                <a:solidFill>
                  <a:srgbClr val="067082"/>
                </a:solidFill>
              </a:rPr>
              <a:t> - БАЗА РЕШЕНИЙ ФАС РОССИИ: </a:t>
            </a:r>
            <a:r>
              <a:rPr lang="ru-RU" sz="2000" dirty="0">
                <a:solidFill>
                  <a:srgbClr val="06708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https://br.fas.gov.ru/</a:t>
            </a:r>
            <a:r>
              <a:rPr lang="ru-RU" sz="2000" dirty="0">
                <a:solidFill>
                  <a:srgbClr val="067082"/>
                </a:solidFill>
              </a:rPr>
              <a:t>  </a:t>
            </a:r>
          </a:p>
          <a:p>
            <a:pPr algn="just"/>
            <a:r>
              <a:rPr lang="ru-RU" sz="2000" dirty="0">
                <a:solidFill>
                  <a:srgbClr val="067082"/>
                </a:solidFill>
              </a:rPr>
              <a:t> - БЕЛЫЕ И ЧЕРНЫЕ КНИГИ: </a:t>
            </a:r>
            <a:r>
              <a:rPr lang="ru-RU" sz="2000" dirty="0">
                <a:solidFill>
                  <a:srgbClr val="06708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https://fas.gov.ru/pages/vazhnaya-i </a:t>
            </a:r>
            <a:r>
              <a:rPr lang="ru-RU" sz="2000" dirty="0" err="1">
                <a:solidFill>
                  <a:srgbClr val="06708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nformacziya</a:t>
            </a:r>
            <a:r>
              <a:rPr lang="ru-RU" sz="2000" dirty="0">
                <a:solidFill>
                  <a:srgbClr val="06708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ru-RU" sz="2000" dirty="0" err="1">
                <a:solidFill>
                  <a:srgbClr val="06708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otkryitoe-vedomstvo</a:t>
            </a:r>
            <a:r>
              <a:rPr lang="ru-RU" sz="2000" dirty="0">
                <a:solidFill>
                  <a:srgbClr val="06708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/belaya-i-chernaya-knigi.html</a:t>
            </a:r>
            <a:r>
              <a:rPr lang="ru-RU" sz="2000" dirty="0">
                <a:solidFill>
                  <a:srgbClr val="067082"/>
                </a:solidFill>
              </a:rPr>
              <a:t>   </a:t>
            </a:r>
          </a:p>
          <a:p>
            <a:pPr algn="just"/>
            <a:r>
              <a:rPr lang="ru-RU" sz="2000" dirty="0">
                <a:solidFill>
                  <a:srgbClr val="067082"/>
                </a:solidFill>
              </a:rPr>
              <a:t> - РАЗЪЯСНЕНИЯ ПРЕЗИДИУМА ФАС РОССИИ </a:t>
            </a:r>
          </a:p>
          <a:p>
            <a:pPr algn="just"/>
            <a:r>
              <a:rPr lang="ru-RU" sz="2000" dirty="0">
                <a:solidFill>
                  <a:srgbClr val="067082"/>
                </a:solidFill>
              </a:rPr>
              <a:t>-  ВИДЕО ОБЗОРЫ СУДЕБНЫХ ПРАКТИК ФАС РОССИИ.</a:t>
            </a:r>
          </a:p>
          <a:p>
            <a:pPr algn="just"/>
            <a:endParaRPr lang="ru-RU" sz="2000" dirty="0">
              <a:solidFill>
                <a:srgbClr val="067082"/>
              </a:solidFill>
            </a:endParaRPr>
          </a:p>
          <a:p>
            <a:pPr algn="just"/>
            <a:r>
              <a:rPr lang="ru-RU" sz="2000" dirty="0">
                <a:solidFill>
                  <a:srgbClr val="067082"/>
                </a:solidFill>
              </a:rPr>
              <a:t>Обучение и размещение обновлений.</a:t>
            </a:r>
          </a:p>
        </p:txBody>
      </p:sp>
      <p:pic>
        <p:nvPicPr>
          <p:cNvPr id="10" name="Рисунок 9" descr="Маркеры-галочки">
            <a:extLst>
              <a:ext uri="{FF2B5EF4-FFF2-40B4-BE49-F238E27FC236}">
                <a16:creationId xmlns:a16="http://schemas.microsoft.com/office/drawing/2014/main" id="{4C9AAA34-80FE-9175-F96D-7456D42F39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2650" y="2369829"/>
            <a:ext cx="612232" cy="612232"/>
          </a:xfrm>
          <a:prstGeom prst="rect">
            <a:avLst/>
          </a:prstGeom>
        </p:spPr>
      </p:pic>
      <p:pic>
        <p:nvPicPr>
          <p:cNvPr id="11" name="Рисунок 10" descr="Маркеры-галочки">
            <a:extLst>
              <a:ext uri="{FF2B5EF4-FFF2-40B4-BE49-F238E27FC236}">
                <a16:creationId xmlns:a16="http://schemas.microsoft.com/office/drawing/2014/main" id="{09C44AA9-1530-CF08-5945-46723A639E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2650" y="3085269"/>
            <a:ext cx="612232" cy="612232"/>
          </a:xfrm>
          <a:prstGeom prst="rect">
            <a:avLst/>
          </a:prstGeom>
        </p:spPr>
      </p:pic>
      <p:pic>
        <p:nvPicPr>
          <p:cNvPr id="12" name="Рисунок 11" descr="Маркеры-галочки">
            <a:extLst>
              <a:ext uri="{FF2B5EF4-FFF2-40B4-BE49-F238E27FC236}">
                <a16:creationId xmlns:a16="http://schemas.microsoft.com/office/drawing/2014/main" id="{3627DC93-1048-1502-77CD-E1BF8048389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2650" y="5008169"/>
            <a:ext cx="612232" cy="612232"/>
          </a:xfrm>
          <a:prstGeom prst="rect">
            <a:avLst/>
          </a:prstGeom>
        </p:spPr>
      </p:pic>
      <p:pic>
        <p:nvPicPr>
          <p:cNvPr id="15" name="Рисунок 14" descr="Лупа">
            <a:extLst>
              <a:ext uri="{FF2B5EF4-FFF2-40B4-BE49-F238E27FC236}">
                <a16:creationId xmlns:a16="http://schemas.microsoft.com/office/drawing/2014/main" id="{621F4296-BC4E-8D79-C63D-600FE528E25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40600" y="900008"/>
            <a:ext cx="703277" cy="703277"/>
          </a:xfrm>
          <a:prstGeom prst="rect">
            <a:avLst/>
          </a:prstGeom>
        </p:spPr>
      </p:pic>
      <p:pic>
        <p:nvPicPr>
          <p:cNvPr id="20" name="Picture 2">
            <a:extLst>
              <a:ext uri="{FF2B5EF4-FFF2-40B4-BE49-F238E27FC236}">
                <a16:creationId xmlns:a16="http://schemas.microsoft.com/office/drawing/2014/main" id="{1900AFEA-D6A8-FA67-6A7E-B3CEE5E1C4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flipH="1">
            <a:off x="7487477" y="6309321"/>
            <a:ext cx="4704523" cy="303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27086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7364"/>
            <a:ext cx="12192000" cy="828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00523" y="164638"/>
            <a:ext cx="1164332" cy="58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536932" y="1823854"/>
            <a:ext cx="834616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>
                <a:solidFill>
                  <a:srgbClr val="067082"/>
                </a:solidFill>
                <a:latin typeface="Myriad Pro" panose="020B0503030403020204" pitchFamily="34" charset="0"/>
              </a:rPr>
              <a:t>В этом году в «черную книгу» включены примеры нарушений по статьям 15, 16 и 17 Закона о защите конкуренции, в том числе:</a:t>
            </a:r>
            <a:endParaRPr lang="en-US" sz="2000" dirty="0">
              <a:solidFill>
                <a:srgbClr val="067082"/>
              </a:solidFill>
              <a:latin typeface="Myriad Pro" panose="020B0503030403020204" pitchFamily="34" charset="0"/>
            </a:endParaRPr>
          </a:p>
          <a:p>
            <a:pPr indent="457200" algn="just"/>
            <a:r>
              <a:rPr lang="ru-RU" sz="2000" dirty="0">
                <a:solidFill>
                  <a:srgbClr val="067082"/>
                </a:solidFill>
                <a:latin typeface="Myriad Pro" panose="020B0503030403020204" pitchFamily="34" charset="0"/>
              </a:rPr>
              <a:t>1. Создание преимущественных и (или) дискриминационных условий осуществления деятельности хозяйствующими субъектами на товарном рынке;</a:t>
            </a:r>
          </a:p>
          <a:p>
            <a:pPr indent="457200" algn="just"/>
            <a:r>
              <a:rPr lang="ru-RU" sz="2000" dirty="0">
                <a:solidFill>
                  <a:srgbClr val="067082"/>
                </a:solidFill>
                <a:latin typeface="Myriad Pro" panose="020B0503030403020204" pitchFamily="34" charset="0"/>
              </a:rPr>
              <a:t>2. Ограничение конкуренции путем нарушения конкурсных принципов при размещении заказов на закупку товаров (выполнение работ, оказание услуг);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06012" y="898506"/>
            <a:ext cx="101842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Myriad Pro" panose="020B0503030403020204" pitchFamily="34" charset="0"/>
              </a:rPr>
              <a:t>Типовые нарушения, включенные в «черную книгу»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487477" y="6309321"/>
            <a:ext cx="4704523" cy="303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62647" y="4425428"/>
            <a:ext cx="117022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>
                <a:solidFill>
                  <a:srgbClr val="067082"/>
                </a:solidFill>
                <a:latin typeface="Myriad Pro" panose="020B0503030403020204" pitchFamily="34" charset="0"/>
              </a:rPr>
              <a:t>3. Наделение хозяйствующего субъекта функциями и (или) правами органа власти, совмещение функций органа власти и функций хозяйствующих субъектов;</a:t>
            </a:r>
          </a:p>
          <a:p>
            <a:pPr indent="457200" algn="just"/>
            <a:r>
              <a:rPr lang="ru-RU" sz="2000" dirty="0">
                <a:solidFill>
                  <a:srgbClr val="067082"/>
                </a:solidFill>
                <a:latin typeface="Myriad Pro" panose="020B0503030403020204" pitchFamily="34" charset="0"/>
              </a:rPr>
              <a:t>4. Необоснованное препятствование осуществлению предпринимательской деятельности. Ограничение доступа на рынок.</a:t>
            </a:r>
          </a:p>
          <a:p>
            <a:pPr indent="457200" algn="just"/>
            <a:r>
              <a:rPr lang="ru-RU" sz="2000" b="1" dirty="0">
                <a:solidFill>
                  <a:srgbClr val="067082"/>
                </a:solidFill>
                <a:latin typeface="Myriad Pro" panose="020B0503030403020204" pitchFamily="34" charset="0"/>
              </a:rPr>
              <a:t>На долю 1 и 4 пунктов приходится более 80% общего количества примеров «черной книги».</a:t>
            </a:r>
            <a:endParaRPr lang="ru-RU" sz="2000" b="1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912" y="1880159"/>
            <a:ext cx="3029020" cy="2023200"/>
          </a:xfrm>
          <a:prstGeom prst="rect">
            <a:avLst/>
          </a:prstGeom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054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1617" y="1405484"/>
            <a:ext cx="5820383" cy="4950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897" y="1405484"/>
            <a:ext cx="6070060" cy="4950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6574276" y="1590215"/>
            <a:ext cx="54150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u="sng" dirty="0">
                <a:solidFill>
                  <a:srgbClr val="067082"/>
                </a:solidFill>
                <a:latin typeface="Myriad Pro" pitchFamily="34" charset="0"/>
              </a:rPr>
              <a:t>Новые рынки</a:t>
            </a:r>
            <a:r>
              <a:rPr lang="ru-RU" sz="2000" dirty="0">
                <a:solidFill>
                  <a:srgbClr val="067082"/>
                </a:solidFill>
                <a:latin typeface="Myriad Pro" pitchFamily="34" charset="0"/>
              </a:rPr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67082"/>
                </a:solidFill>
                <a:latin typeface="Myriad Pro" pitchFamily="34" charset="0"/>
              </a:rPr>
              <a:t>экспорта угля (Республика Тыва)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67082"/>
                </a:solidFill>
                <a:latin typeface="Myriad Pro" pitchFamily="34" charset="0"/>
              </a:rPr>
              <a:t>ИТ</a:t>
            </a:r>
            <a:r>
              <a:rPr lang="en-US" sz="2000" dirty="0">
                <a:solidFill>
                  <a:srgbClr val="067082"/>
                </a:solidFill>
                <a:latin typeface="Myriad Pro" pitchFamily="34" charset="0"/>
              </a:rPr>
              <a:t>-</a:t>
            </a:r>
            <a:r>
              <a:rPr lang="ru-RU" sz="2000" dirty="0">
                <a:solidFill>
                  <a:srgbClr val="067082"/>
                </a:solidFill>
                <a:latin typeface="Myriad Pro" pitchFamily="34" charset="0"/>
              </a:rPr>
              <a:t>услуг (Красноярский край)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67082"/>
                </a:solidFill>
                <a:latin typeface="Myriad Pro" pitchFamily="34" charset="0"/>
              </a:rPr>
              <a:t>услуг хранения и доставки лекарственных препаратов, медицинских изделий, специализированных продуктов лечебного питания (Магаданская область)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67082"/>
                </a:solidFill>
                <a:latin typeface="Myriad Pro" pitchFamily="34" charset="0"/>
              </a:rPr>
              <a:t>информационных ресурсов в сфере строительства (Томская область)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67082"/>
                </a:solidFill>
                <a:latin typeface="Myriad Pro" pitchFamily="34" charset="0"/>
              </a:rPr>
              <a:t>услуг </a:t>
            </a:r>
            <a:r>
              <a:rPr lang="ru-RU" sz="2000" dirty="0" err="1">
                <a:solidFill>
                  <a:srgbClr val="067082"/>
                </a:solidFill>
                <a:latin typeface="Myriad Pro" pitchFamily="34" charset="0"/>
              </a:rPr>
              <a:t>догазификации</a:t>
            </a:r>
            <a:r>
              <a:rPr lang="ru-RU" sz="2000" dirty="0">
                <a:solidFill>
                  <a:srgbClr val="067082"/>
                </a:solidFill>
                <a:latin typeface="Myriad Pro" pitchFamily="34" charset="0"/>
              </a:rPr>
              <a:t> (Омская область)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67082"/>
                </a:solidFill>
                <a:latin typeface="Myriad Pro" pitchFamily="34" charset="0"/>
              </a:rPr>
              <a:t>услуг технического обслуживания газового оборудования (Смоленская область).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79759" y="1590215"/>
            <a:ext cx="570833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u="sng" dirty="0">
                <a:solidFill>
                  <a:schemeClr val="bg1"/>
                </a:solidFill>
                <a:latin typeface="Myriad Pro" pitchFamily="34" charset="0"/>
              </a:rPr>
              <a:t>«Традиционные» рынки</a:t>
            </a:r>
            <a:r>
              <a:rPr lang="ru-RU" sz="2000" dirty="0">
                <a:solidFill>
                  <a:schemeClr val="bg1"/>
                </a:solidFill>
                <a:latin typeface="Myriad Pro" pitchFamily="34" charset="0"/>
              </a:rPr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  <a:latin typeface="Myriad Pro" pitchFamily="34" charset="0"/>
              </a:rPr>
              <a:t>ритуальных услуг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  <a:latin typeface="Myriad Pro" pitchFamily="34" charset="0"/>
              </a:rPr>
              <a:t>муниципального имущества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  <a:latin typeface="Myriad Pro" pitchFamily="34" charset="0"/>
              </a:rPr>
              <a:t>услуг по удовлетворению муниципальных нужд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  <a:latin typeface="Myriad Pro" pitchFamily="34" charset="0"/>
              </a:rPr>
              <a:t>услуг пассажирских перевозок автомобильным транспортом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  <a:latin typeface="Myriad Pro" pitchFamily="34" charset="0"/>
              </a:rPr>
              <a:t>рекламных услуг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  <a:latin typeface="Myriad Pro" pitchFamily="34" charset="0"/>
              </a:rPr>
              <a:t>строительных услуг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  <a:latin typeface="Myriad Pro" pitchFamily="34" charset="0"/>
              </a:rPr>
              <a:t>услуг торговли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800523" y="164638"/>
            <a:ext cx="1164332" cy="58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1020"/>
            <a:ext cx="10710333" cy="828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372591" y="451127"/>
            <a:ext cx="99651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Myriad Pro" panose="020B0503030403020204" pitchFamily="34" charset="0"/>
              </a:rPr>
              <a:t>Рынки, на которых наиболее распространены нарушения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A20C-F5F4-4D73-A620-8BF76D6FB8F2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63329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36419</TotalTime>
  <Words>1921</Words>
  <Application>Microsoft Office PowerPoint</Application>
  <PresentationFormat>Широкоэкранный</PresentationFormat>
  <Paragraphs>141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Barlow</vt:lpstr>
      <vt:lpstr>Calibri</vt:lpstr>
      <vt:lpstr>Calibri Light</vt:lpstr>
      <vt:lpstr>Myriad Pro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Методический совет  Федеральной антимонопольной службы</dc:title>
  <dc:creator>PRAKTIKA</dc:creator>
  <cp:lastModifiedBy>Мягких Юлия Владимировна</cp:lastModifiedBy>
  <cp:revision>397</cp:revision>
  <cp:lastPrinted>2023-10-05T10:38:21Z</cp:lastPrinted>
  <dcterms:created xsi:type="dcterms:W3CDTF">2023-04-26T09:10:42Z</dcterms:created>
  <dcterms:modified xsi:type="dcterms:W3CDTF">2023-11-01T05:47:45Z</dcterms:modified>
</cp:coreProperties>
</file>