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4" r:id="rId2"/>
    <p:sldId id="271" r:id="rId3"/>
    <p:sldId id="293" r:id="rId4"/>
    <p:sldId id="292" r:id="rId5"/>
    <p:sldId id="266" r:id="rId6"/>
    <p:sldId id="283" r:id="rId7"/>
    <p:sldId id="267" r:id="rId8"/>
    <p:sldId id="294" r:id="rId9"/>
    <p:sldId id="297" r:id="rId10"/>
    <p:sldId id="298" r:id="rId11"/>
    <p:sldId id="299" r:id="rId12"/>
    <p:sldId id="295" r:id="rId13"/>
    <p:sldId id="296" r:id="rId14"/>
    <p:sldId id="280" r:id="rId15"/>
    <p:sldId id="30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919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34492-13AD-4DD1-A49E-4B1AA03E01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FCD4B0-EC6D-4214-9E56-676324CB3D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Деятельность министерства</a:t>
          </a:r>
          <a:endParaRPr lang="ru-RU" sz="20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8D23805A-9611-4D99-80A4-FC202C89F036}" type="parTrans" cxnId="{F37A9BBA-0025-4B7D-B4AA-D7EE8BC3ED60}">
      <dgm:prSet/>
      <dgm:spPr/>
      <dgm:t>
        <a:bodyPr/>
        <a:lstStyle/>
        <a:p>
          <a:endParaRPr lang="ru-RU"/>
        </a:p>
      </dgm:t>
    </dgm:pt>
    <dgm:pt modelId="{F1FEFABC-2078-4D52-A806-2928F89C568C}" type="sibTrans" cxnId="{F37A9BBA-0025-4B7D-B4AA-D7EE8BC3ED60}">
      <dgm:prSet/>
      <dgm:spPr/>
      <dgm:t>
        <a:bodyPr/>
        <a:lstStyle/>
        <a:p>
          <a:endParaRPr lang="ru-RU"/>
        </a:p>
      </dgm:t>
    </dgm:pt>
    <dgm:pt modelId="{D2C8CEA6-2DC1-49F6-9BD6-65D2D4656864}">
      <dgm:prSet custT="1"/>
      <dgm:spPr/>
      <dgm:t>
        <a:bodyPr/>
        <a:lstStyle/>
        <a:p>
          <a:r>
            <a:rPr lang="ru-RU" sz="2300" smtClean="0"/>
            <a:t>Проведение внеплановых проверок </a:t>
          </a:r>
          <a:r>
            <a:rPr lang="ru-RU" sz="2300" dirty="0" smtClean="0"/>
            <a:t>по обращениям граждан</a:t>
          </a:r>
          <a:endParaRPr lang="ru-RU" sz="2300" dirty="0"/>
        </a:p>
      </dgm:t>
    </dgm:pt>
    <dgm:pt modelId="{C2AE5CE2-0FF2-46C8-8032-A7C98C58D61B}" type="parTrans" cxnId="{30320FF9-413E-4589-94B3-16949A8D9597}">
      <dgm:prSet/>
      <dgm:spPr/>
      <dgm:t>
        <a:bodyPr/>
        <a:lstStyle/>
        <a:p>
          <a:endParaRPr lang="ru-RU"/>
        </a:p>
      </dgm:t>
    </dgm:pt>
    <dgm:pt modelId="{327F2264-055D-4911-913F-B962BAF224F3}" type="sibTrans" cxnId="{30320FF9-413E-4589-94B3-16949A8D9597}">
      <dgm:prSet/>
      <dgm:spPr/>
      <dgm:t>
        <a:bodyPr/>
        <a:lstStyle/>
        <a:p>
          <a:endParaRPr lang="ru-RU"/>
        </a:p>
      </dgm:t>
    </dgm:pt>
    <dgm:pt modelId="{7DC834EA-A96E-4DE5-AAC5-2EB771A883B2}">
      <dgm:prSet/>
      <dgm:spPr/>
      <dgm:t>
        <a:bodyPr/>
        <a:lstStyle/>
        <a:p>
          <a:r>
            <a:rPr lang="ru-RU" dirty="0" smtClean="0"/>
            <a:t>Проведение проверок без взаимодействия </a:t>
          </a:r>
          <a:endParaRPr lang="ru-RU" dirty="0"/>
        </a:p>
      </dgm:t>
    </dgm:pt>
    <dgm:pt modelId="{FE205F82-D31C-4BCB-9435-B486728ABEF3}" type="parTrans" cxnId="{BEA1B562-C9A2-402F-B628-582202029297}">
      <dgm:prSet/>
      <dgm:spPr/>
      <dgm:t>
        <a:bodyPr/>
        <a:lstStyle/>
        <a:p>
          <a:endParaRPr lang="ru-RU"/>
        </a:p>
      </dgm:t>
    </dgm:pt>
    <dgm:pt modelId="{43802BB7-EFB3-429B-BE72-0124884FB50A}" type="sibTrans" cxnId="{BEA1B562-C9A2-402F-B628-582202029297}">
      <dgm:prSet/>
      <dgm:spPr/>
      <dgm:t>
        <a:bodyPr/>
        <a:lstStyle/>
        <a:p>
          <a:endParaRPr lang="ru-RU"/>
        </a:p>
      </dgm:t>
    </dgm:pt>
    <dgm:pt modelId="{C866E447-CFD9-46D9-9F65-CD2A98363868}">
      <dgm:prSet/>
      <dgm:spPr/>
      <dgm:t>
        <a:bodyPr/>
        <a:lstStyle/>
        <a:p>
          <a:r>
            <a:rPr lang="ru-RU" i="0" dirty="0" smtClean="0"/>
            <a:t>Профилактическая работа</a:t>
          </a:r>
          <a:endParaRPr lang="ru-RU" i="0" dirty="0"/>
        </a:p>
      </dgm:t>
    </dgm:pt>
    <dgm:pt modelId="{46403543-152B-4E32-B3C2-C10B1486D82A}" type="parTrans" cxnId="{FE85C332-11DD-4FEE-9E3C-5AF9F0E9090F}">
      <dgm:prSet/>
      <dgm:spPr/>
      <dgm:t>
        <a:bodyPr/>
        <a:lstStyle/>
        <a:p>
          <a:endParaRPr lang="ru-RU"/>
        </a:p>
      </dgm:t>
    </dgm:pt>
    <dgm:pt modelId="{EEA7E295-D4E3-47C1-8D6C-0F0644C122B8}" type="sibTrans" cxnId="{FE85C332-11DD-4FEE-9E3C-5AF9F0E9090F}">
      <dgm:prSet/>
      <dgm:spPr/>
      <dgm:t>
        <a:bodyPr/>
        <a:lstStyle/>
        <a:p>
          <a:endParaRPr lang="ru-RU"/>
        </a:p>
      </dgm:t>
    </dgm:pt>
    <dgm:pt modelId="{62BB3756-E9F8-4833-878D-0C7134FF5CE3}" type="pres">
      <dgm:prSet presAssocID="{51B34492-13AD-4DD1-A49E-4B1AA03E01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5222C5-D7BC-498F-B27E-6CBA338C267B}" type="pres">
      <dgm:prSet presAssocID="{F4FCD4B0-EC6D-4214-9E56-676324CB3DB1}" presName="hierRoot1" presStyleCnt="0">
        <dgm:presLayoutVars>
          <dgm:hierBranch val="init"/>
        </dgm:presLayoutVars>
      </dgm:prSet>
      <dgm:spPr/>
    </dgm:pt>
    <dgm:pt modelId="{5AD72E42-210A-48C9-BA76-CAB0EFEBEF93}" type="pres">
      <dgm:prSet presAssocID="{F4FCD4B0-EC6D-4214-9E56-676324CB3DB1}" presName="rootComposite1" presStyleCnt="0"/>
      <dgm:spPr/>
    </dgm:pt>
    <dgm:pt modelId="{787CE229-27F6-4AC0-9359-721DAE8B673B}" type="pres">
      <dgm:prSet presAssocID="{F4FCD4B0-EC6D-4214-9E56-676324CB3DB1}" presName="rootText1" presStyleLbl="node0" presStyleIdx="0" presStyleCnt="1" custScaleX="110000" custScaleY="121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FBA455-DC7B-4372-A367-CD5C073F882B}" type="pres">
      <dgm:prSet presAssocID="{F4FCD4B0-EC6D-4214-9E56-676324CB3D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E7638F-71C5-4853-8339-DFBBDEFB7878}" type="pres">
      <dgm:prSet presAssocID="{F4FCD4B0-EC6D-4214-9E56-676324CB3DB1}" presName="hierChild2" presStyleCnt="0"/>
      <dgm:spPr/>
    </dgm:pt>
    <dgm:pt modelId="{747D0182-92D9-46DD-9A45-05A5450335F8}" type="pres">
      <dgm:prSet presAssocID="{C2AE5CE2-0FF2-46C8-8032-A7C98C58D61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850CFDD-409E-4C74-BA22-3DB42EBC95E4}" type="pres">
      <dgm:prSet presAssocID="{D2C8CEA6-2DC1-49F6-9BD6-65D2D4656864}" presName="hierRoot2" presStyleCnt="0">
        <dgm:presLayoutVars>
          <dgm:hierBranch val="init"/>
        </dgm:presLayoutVars>
      </dgm:prSet>
      <dgm:spPr/>
    </dgm:pt>
    <dgm:pt modelId="{8463D285-E343-4624-A01A-CB44638192B0}" type="pres">
      <dgm:prSet presAssocID="{D2C8CEA6-2DC1-49F6-9BD6-65D2D4656864}" presName="rootComposite" presStyleCnt="0"/>
      <dgm:spPr/>
    </dgm:pt>
    <dgm:pt modelId="{0AB843B4-130E-4577-9E66-EF3FD96454E1}" type="pres">
      <dgm:prSet presAssocID="{D2C8CEA6-2DC1-49F6-9BD6-65D2D4656864}" presName="rootText" presStyleLbl="node2" presStyleIdx="0" presStyleCnt="3" custScaleY="267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60B684-D423-4C76-A646-E3F20757E530}" type="pres">
      <dgm:prSet presAssocID="{D2C8CEA6-2DC1-49F6-9BD6-65D2D4656864}" presName="rootConnector" presStyleLbl="node2" presStyleIdx="0" presStyleCnt="3"/>
      <dgm:spPr/>
      <dgm:t>
        <a:bodyPr/>
        <a:lstStyle/>
        <a:p>
          <a:endParaRPr lang="ru-RU"/>
        </a:p>
      </dgm:t>
    </dgm:pt>
    <dgm:pt modelId="{D1638DE4-97BF-4114-A291-0CB945E26AD1}" type="pres">
      <dgm:prSet presAssocID="{D2C8CEA6-2DC1-49F6-9BD6-65D2D4656864}" presName="hierChild4" presStyleCnt="0"/>
      <dgm:spPr/>
    </dgm:pt>
    <dgm:pt modelId="{8C8E9765-FCD0-421D-95E2-087C7ADDDFB5}" type="pres">
      <dgm:prSet presAssocID="{D2C8CEA6-2DC1-49F6-9BD6-65D2D4656864}" presName="hierChild5" presStyleCnt="0"/>
      <dgm:spPr/>
    </dgm:pt>
    <dgm:pt modelId="{200D935E-4B37-4960-A43B-E19C4E134D35}" type="pres">
      <dgm:prSet presAssocID="{FE205F82-D31C-4BCB-9435-B486728ABE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4E6B423-EB0C-4C85-8FE9-2471D5A6C82E}" type="pres">
      <dgm:prSet presAssocID="{7DC834EA-A96E-4DE5-AAC5-2EB771A883B2}" presName="hierRoot2" presStyleCnt="0">
        <dgm:presLayoutVars>
          <dgm:hierBranch val="init"/>
        </dgm:presLayoutVars>
      </dgm:prSet>
      <dgm:spPr/>
    </dgm:pt>
    <dgm:pt modelId="{C5A64F27-25FB-4D81-984B-789D2DB3AEBF}" type="pres">
      <dgm:prSet presAssocID="{7DC834EA-A96E-4DE5-AAC5-2EB771A883B2}" presName="rootComposite" presStyleCnt="0"/>
      <dgm:spPr/>
    </dgm:pt>
    <dgm:pt modelId="{295970EE-AA40-4CCA-8575-32D5FE6ECD56}" type="pres">
      <dgm:prSet presAssocID="{7DC834EA-A96E-4DE5-AAC5-2EB771A883B2}" presName="rootText" presStyleLbl="node2" presStyleIdx="1" presStyleCnt="3" custScaleY="267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81918A-31F8-4861-A239-897EC247ADF3}" type="pres">
      <dgm:prSet presAssocID="{7DC834EA-A96E-4DE5-AAC5-2EB771A883B2}" presName="rootConnector" presStyleLbl="node2" presStyleIdx="1" presStyleCnt="3"/>
      <dgm:spPr/>
      <dgm:t>
        <a:bodyPr/>
        <a:lstStyle/>
        <a:p>
          <a:endParaRPr lang="ru-RU"/>
        </a:p>
      </dgm:t>
    </dgm:pt>
    <dgm:pt modelId="{019F3A93-4EAE-41CF-8B72-A4D7D133AF12}" type="pres">
      <dgm:prSet presAssocID="{7DC834EA-A96E-4DE5-AAC5-2EB771A883B2}" presName="hierChild4" presStyleCnt="0"/>
      <dgm:spPr/>
    </dgm:pt>
    <dgm:pt modelId="{B6F9FFF5-6DB8-462A-BA0D-17ECB2F8B771}" type="pres">
      <dgm:prSet presAssocID="{7DC834EA-A96E-4DE5-AAC5-2EB771A883B2}" presName="hierChild5" presStyleCnt="0"/>
      <dgm:spPr/>
    </dgm:pt>
    <dgm:pt modelId="{AEF90618-B235-4B14-8CF8-0796ADB93E61}" type="pres">
      <dgm:prSet presAssocID="{46403543-152B-4E32-B3C2-C10B1486D82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D61D87-E6FF-4AFA-B400-D6AD1F2B31FB}" type="pres">
      <dgm:prSet presAssocID="{C866E447-CFD9-46D9-9F65-CD2A98363868}" presName="hierRoot2" presStyleCnt="0">
        <dgm:presLayoutVars>
          <dgm:hierBranch val="init"/>
        </dgm:presLayoutVars>
      </dgm:prSet>
      <dgm:spPr/>
    </dgm:pt>
    <dgm:pt modelId="{3E7933C6-EF8D-452F-A9A1-566872839308}" type="pres">
      <dgm:prSet presAssocID="{C866E447-CFD9-46D9-9F65-CD2A98363868}" presName="rootComposite" presStyleCnt="0"/>
      <dgm:spPr/>
    </dgm:pt>
    <dgm:pt modelId="{86EFF169-A8C2-46BD-A686-AF11E827F35D}" type="pres">
      <dgm:prSet presAssocID="{C866E447-CFD9-46D9-9F65-CD2A98363868}" presName="rootText" presStyleLbl="node2" presStyleIdx="2" presStyleCnt="3" custScaleY="267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D7CF20-4C43-46FA-889C-EF143D952835}" type="pres">
      <dgm:prSet presAssocID="{C866E447-CFD9-46D9-9F65-CD2A98363868}" presName="rootConnector" presStyleLbl="node2" presStyleIdx="2" presStyleCnt="3"/>
      <dgm:spPr/>
      <dgm:t>
        <a:bodyPr/>
        <a:lstStyle/>
        <a:p>
          <a:endParaRPr lang="ru-RU"/>
        </a:p>
      </dgm:t>
    </dgm:pt>
    <dgm:pt modelId="{06783D9C-CC6D-4851-889E-273998F81AD8}" type="pres">
      <dgm:prSet presAssocID="{C866E447-CFD9-46D9-9F65-CD2A98363868}" presName="hierChild4" presStyleCnt="0"/>
      <dgm:spPr/>
    </dgm:pt>
    <dgm:pt modelId="{FA2A1D73-B2CB-431A-84C4-660461A4E418}" type="pres">
      <dgm:prSet presAssocID="{C866E447-CFD9-46D9-9F65-CD2A98363868}" presName="hierChild5" presStyleCnt="0"/>
      <dgm:spPr/>
    </dgm:pt>
    <dgm:pt modelId="{3FFF34CD-B1C5-4D6F-9287-10B01FBC1342}" type="pres">
      <dgm:prSet presAssocID="{F4FCD4B0-EC6D-4214-9E56-676324CB3DB1}" presName="hierChild3" presStyleCnt="0"/>
      <dgm:spPr/>
    </dgm:pt>
  </dgm:ptLst>
  <dgm:cxnLst>
    <dgm:cxn modelId="{EA2C5E92-763F-43B1-B97C-D6A177B6CBB1}" type="presOf" srcId="{F4FCD4B0-EC6D-4214-9E56-676324CB3DB1}" destId="{97FBA455-DC7B-4372-A367-CD5C073F882B}" srcOrd="1" destOrd="0" presId="urn:microsoft.com/office/officeart/2005/8/layout/orgChart1"/>
    <dgm:cxn modelId="{BEA1B562-C9A2-402F-B628-582202029297}" srcId="{F4FCD4B0-EC6D-4214-9E56-676324CB3DB1}" destId="{7DC834EA-A96E-4DE5-AAC5-2EB771A883B2}" srcOrd="1" destOrd="0" parTransId="{FE205F82-D31C-4BCB-9435-B486728ABEF3}" sibTransId="{43802BB7-EFB3-429B-BE72-0124884FB50A}"/>
    <dgm:cxn modelId="{4FCB6F37-89E6-450A-90D7-140E73BC89BB}" type="presOf" srcId="{C866E447-CFD9-46D9-9F65-CD2A98363868}" destId="{86EFF169-A8C2-46BD-A686-AF11E827F35D}" srcOrd="0" destOrd="0" presId="urn:microsoft.com/office/officeart/2005/8/layout/orgChart1"/>
    <dgm:cxn modelId="{4C7221E5-163F-429C-9717-457BA93B197F}" type="presOf" srcId="{D2C8CEA6-2DC1-49F6-9BD6-65D2D4656864}" destId="{0AB843B4-130E-4577-9E66-EF3FD96454E1}" srcOrd="0" destOrd="0" presId="urn:microsoft.com/office/officeart/2005/8/layout/orgChart1"/>
    <dgm:cxn modelId="{F37A9BBA-0025-4B7D-B4AA-D7EE8BC3ED60}" srcId="{51B34492-13AD-4DD1-A49E-4B1AA03E0183}" destId="{F4FCD4B0-EC6D-4214-9E56-676324CB3DB1}" srcOrd="0" destOrd="0" parTransId="{8D23805A-9611-4D99-80A4-FC202C89F036}" sibTransId="{F1FEFABC-2078-4D52-A806-2928F89C568C}"/>
    <dgm:cxn modelId="{203A8ADD-AD21-4C1F-8712-1186BB919F84}" type="presOf" srcId="{C2AE5CE2-0FF2-46C8-8032-A7C98C58D61B}" destId="{747D0182-92D9-46DD-9A45-05A5450335F8}" srcOrd="0" destOrd="0" presId="urn:microsoft.com/office/officeart/2005/8/layout/orgChart1"/>
    <dgm:cxn modelId="{80D14931-13B1-41EE-A81C-DA7C5D4E79AF}" type="presOf" srcId="{D2C8CEA6-2DC1-49F6-9BD6-65D2D4656864}" destId="{1960B684-D423-4C76-A646-E3F20757E530}" srcOrd="1" destOrd="0" presId="urn:microsoft.com/office/officeart/2005/8/layout/orgChart1"/>
    <dgm:cxn modelId="{80E3D202-EACD-4EED-A58D-F349543BED26}" type="presOf" srcId="{7DC834EA-A96E-4DE5-AAC5-2EB771A883B2}" destId="{295970EE-AA40-4CCA-8575-32D5FE6ECD56}" srcOrd="0" destOrd="0" presId="urn:microsoft.com/office/officeart/2005/8/layout/orgChart1"/>
    <dgm:cxn modelId="{153008F8-8A9B-4C6E-A082-80521463EFAF}" type="presOf" srcId="{C866E447-CFD9-46D9-9F65-CD2A98363868}" destId="{CFD7CF20-4C43-46FA-889C-EF143D952835}" srcOrd="1" destOrd="0" presId="urn:microsoft.com/office/officeart/2005/8/layout/orgChart1"/>
    <dgm:cxn modelId="{5B4F19C4-D70E-4207-9FEF-6BDE532ABB42}" type="presOf" srcId="{F4FCD4B0-EC6D-4214-9E56-676324CB3DB1}" destId="{787CE229-27F6-4AC0-9359-721DAE8B673B}" srcOrd="0" destOrd="0" presId="urn:microsoft.com/office/officeart/2005/8/layout/orgChart1"/>
    <dgm:cxn modelId="{0D870020-9083-4032-9470-4937240A361A}" type="presOf" srcId="{7DC834EA-A96E-4DE5-AAC5-2EB771A883B2}" destId="{6881918A-31F8-4861-A239-897EC247ADF3}" srcOrd="1" destOrd="0" presId="urn:microsoft.com/office/officeart/2005/8/layout/orgChart1"/>
    <dgm:cxn modelId="{D297EB2D-9FC4-4DD0-84B6-8FF472FE0ADA}" type="presOf" srcId="{FE205F82-D31C-4BCB-9435-B486728ABEF3}" destId="{200D935E-4B37-4960-A43B-E19C4E134D35}" srcOrd="0" destOrd="0" presId="urn:microsoft.com/office/officeart/2005/8/layout/orgChart1"/>
    <dgm:cxn modelId="{0397C037-2857-4CDF-9519-FB47781374A8}" type="presOf" srcId="{46403543-152B-4E32-B3C2-C10B1486D82A}" destId="{AEF90618-B235-4B14-8CF8-0796ADB93E61}" srcOrd="0" destOrd="0" presId="urn:microsoft.com/office/officeart/2005/8/layout/orgChart1"/>
    <dgm:cxn modelId="{FE85C332-11DD-4FEE-9E3C-5AF9F0E9090F}" srcId="{F4FCD4B0-EC6D-4214-9E56-676324CB3DB1}" destId="{C866E447-CFD9-46D9-9F65-CD2A98363868}" srcOrd="2" destOrd="0" parTransId="{46403543-152B-4E32-B3C2-C10B1486D82A}" sibTransId="{EEA7E295-D4E3-47C1-8D6C-0F0644C122B8}"/>
    <dgm:cxn modelId="{30320FF9-413E-4589-94B3-16949A8D9597}" srcId="{F4FCD4B0-EC6D-4214-9E56-676324CB3DB1}" destId="{D2C8CEA6-2DC1-49F6-9BD6-65D2D4656864}" srcOrd="0" destOrd="0" parTransId="{C2AE5CE2-0FF2-46C8-8032-A7C98C58D61B}" sibTransId="{327F2264-055D-4911-913F-B962BAF224F3}"/>
    <dgm:cxn modelId="{9C4D6504-FDDC-4F6B-8918-0F8C45F6EEF1}" type="presOf" srcId="{51B34492-13AD-4DD1-A49E-4B1AA03E0183}" destId="{62BB3756-E9F8-4833-878D-0C7134FF5CE3}" srcOrd="0" destOrd="0" presId="urn:microsoft.com/office/officeart/2005/8/layout/orgChart1"/>
    <dgm:cxn modelId="{C7A0F732-87C6-459E-9FDE-544A1ED4606E}" type="presParOf" srcId="{62BB3756-E9F8-4833-878D-0C7134FF5CE3}" destId="{9A5222C5-D7BC-498F-B27E-6CBA338C267B}" srcOrd="0" destOrd="0" presId="urn:microsoft.com/office/officeart/2005/8/layout/orgChart1"/>
    <dgm:cxn modelId="{602E5294-1B63-47A0-A3EF-6F87A534CBBE}" type="presParOf" srcId="{9A5222C5-D7BC-498F-B27E-6CBA338C267B}" destId="{5AD72E42-210A-48C9-BA76-CAB0EFEBEF93}" srcOrd="0" destOrd="0" presId="urn:microsoft.com/office/officeart/2005/8/layout/orgChart1"/>
    <dgm:cxn modelId="{C745C33E-9E7F-4B79-BF91-644E3F84769D}" type="presParOf" srcId="{5AD72E42-210A-48C9-BA76-CAB0EFEBEF93}" destId="{787CE229-27F6-4AC0-9359-721DAE8B673B}" srcOrd="0" destOrd="0" presId="urn:microsoft.com/office/officeart/2005/8/layout/orgChart1"/>
    <dgm:cxn modelId="{0B2A65B9-05E0-4C3E-AB94-1F4C6CE3B8B4}" type="presParOf" srcId="{5AD72E42-210A-48C9-BA76-CAB0EFEBEF93}" destId="{97FBA455-DC7B-4372-A367-CD5C073F882B}" srcOrd="1" destOrd="0" presId="urn:microsoft.com/office/officeart/2005/8/layout/orgChart1"/>
    <dgm:cxn modelId="{D4084AF5-98E2-44DC-A73B-624D2037DA07}" type="presParOf" srcId="{9A5222C5-D7BC-498F-B27E-6CBA338C267B}" destId="{D6E7638F-71C5-4853-8339-DFBBDEFB7878}" srcOrd="1" destOrd="0" presId="urn:microsoft.com/office/officeart/2005/8/layout/orgChart1"/>
    <dgm:cxn modelId="{70CDC6C0-44F8-4256-BA60-729B80756F63}" type="presParOf" srcId="{D6E7638F-71C5-4853-8339-DFBBDEFB7878}" destId="{747D0182-92D9-46DD-9A45-05A5450335F8}" srcOrd="0" destOrd="0" presId="urn:microsoft.com/office/officeart/2005/8/layout/orgChart1"/>
    <dgm:cxn modelId="{F228A908-73BB-49B7-B0B0-1A7A14432676}" type="presParOf" srcId="{D6E7638F-71C5-4853-8339-DFBBDEFB7878}" destId="{3850CFDD-409E-4C74-BA22-3DB42EBC95E4}" srcOrd="1" destOrd="0" presId="urn:microsoft.com/office/officeart/2005/8/layout/orgChart1"/>
    <dgm:cxn modelId="{A7C2E5AC-1F11-48CE-8BFF-3606F5968AC1}" type="presParOf" srcId="{3850CFDD-409E-4C74-BA22-3DB42EBC95E4}" destId="{8463D285-E343-4624-A01A-CB44638192B0}" srcOrd="0" destOrd="0" presId="urn:microsoft.com/office/officeart/2005/8/layout/orgChart1"/>
    <dgm:cxn modelId="{C6097042-C24F-4CDA-B696-3939C381F8DA}" type="presParOf" srcId="{8463D285-E343-4624-A01A-CB44638192B0}" destId="{0AB843B4-130E-4577-9E66-EF3FD96454E1}" srcOrd="0" destOrd="0" presId="urn:microsoft.com/office/officeart/2005/8/layout/orgChart1"/>
    <dgm:cxn modelId="{0BF693D0-5204-4D6E-9FE3-A127A1957D7F}" type="presParOf" srcId="{8463D285-E343-4624-A01A-CB44638192B0}" destId="{1960B684-D423-4C76-A646-E3F20757E530}" srcOrd="1" destOrd="0" presId="urn:microsoft.com/office/officeart/2005/8/layout/orgChart1"/>
    <dgm:cxn modelId="{B2FB8623-4E5A-40B0-8794-83C415E535DB}" type="presParOf" srcId="{3850CFDD-409E-4C74-BA22-3DB42EBC95E4}" destId="{D1638DE4-97BF-4114-A291-0CB945E26AD1}" srcOrd="1" destOrd="0" presId="urn:microsoft.com/office/officeart/2005/8/layout/orgChart1"/>
    <dgm:cxn modelId="{E927A864-13D6-4358-961D-0137A6DAA63F}" type="presParOf" srcId="{3850CFDD-409E-4C74-BA22-3DB42EBC95E4}" destId="{8C8E9765-FCD0-421D-95E2-087C7ADDDFB5}" srcOrd="2" destOrd="0" presId="urn:microsoft.com/office/officeart/2005/8/layout/orgChart1"/>
    <dgm:cxn modelId="{29B104AE-B578-4C7F-A4E5-441B0E07CE26}" type="presParOf" srcId="{D6E7638F-71C5-4853-8339-DFBBDEFB7878}" destId="{200D935E-4B37-4960-A43B-E19C4E134D35}" srcOrd="2" destOrd="0" presId="urn:microsoft.com/office/officeart/2005/8/layout/orgChart1"/>
    <dgm:cxn modelId="{C8F508FA-385A-412D-8F49-76DE002A51AD}" type="presParOf" srcId="{D6E7638F-71C5-4853-8339-DFBBDEFB7878}" destId="{64E6B423-EB0C-4C85-8FE9-2471D5A6C82E}" srcOrd="3" destOrd="0" presId="urn:microsoft.com/office/officeart/2005/8/layout/orgChart1"/>
    <dgm:cxn modelId="{358F810B-F358-4D73-868C-03B216A93E09}" type="presParOf" srcId="{64E6B423-EB0C-4C85-8FE9-2471D5A6C82E}" destId="{C5A64F27-25FB-4D81-984B-789D2DB3AEBF}" srcOrd="0" destOrd="0" presId="urn:microsoft.com/office/officeart/2005/8/layout/orgChart1"/>
    <dgm:cxn modelId="{1D0A06DA-B7E1-43D0-9188-805D073C2F54}" type="presParOf" srcId="{C5A64F27-25FB-4D81-984B-789D2DB3AEBF}" destId="{295970EE-AA40-4CCA-8575-32D5FE6ECD56}" srcOrd="0" destOrd="0" presId="urn:microsoft.com/office/officeart/2005/8/layout/orgChart1"/>
    <dgm:cxn modelId="{A1C2F519-6472-4FBF-BB3B-BCFBC453BD99}" type="presParOf" srcId="{C5A64F27-25FB-4D81-984B-789D2DB3AEBF}" destId="{6881918A-31F8-4861-A239-897EC247ADF3}" srcOrd="1" destOrd="0" presId="urn:microsoft.com/office/officeart/2005/8/layout/orgChart1"/>
    <dgm:cxn modelId="{FA994849-9E29-4AE7-AA40-965BEF37A6EA}" type="presParOf" srcId="{64E6B423-EB0C-4C85-8FE9-2471D5A6C82E}" destId="{019F3A93-4EAE-41CF-8B72-A4D7D133AF12}" srcOrd="1" destOrd="0" presId="urn:microsoft.com/office/officeart/2005/8/layout/orgChart1"/>
    <dgm:cxn modelId="{B9C99557-20B8-43D1-A8A2-AEFA1A11B3A0}" type="presParOf" srcId="{64E6B423-EB0C-4C85-8FE9-2471D5A6C82E}" destId="{B6F9FFF5-6DB8-462A-BA0D-17ECB2F8B771}" srcOrd="2" destOrd="0" presId="urn:microsoft.com/office/officeart/2005/8/layout/orgChart1"/>
    <dgm:cxn modelId="{E2F744F1-BA15-4E3C-BA38-A09AD28EA3B4}" type="presParOf" srcId="{D6E7638F-71C5-4853-8339-DFBBDEFB7878}" destId="{AEF90618-B235-4B14-8CF8-0796ADB93E61}" srcOrd="4" destOrd="0" presId="urn:microsoft.com/office/officeart/2005/8/layout/orgChart1"/>
    <dgm:cxn modelId="{1BA7D77E-5EEC-4C12-8A41-783FC1C8CF3A}" type="presParOf" srcId="{D6E7638F-71C5-4853-8339-DFBBDEFB7878}" destId="{A7D61D87-E6FF-4AFA-B400-D6AD1F2B31FB}" srcOrd="5" destOrd="0" presId="urn:microsoft.com/office/officeart/2005/8/layout/orgChart1"/>
    <dgm:cxn modelId="{19543CB5-4871-4548-A79B-4223AD553E71}" type="presParOf" srcId="{A7D61D87-E6FF-4AFA-B400-D6AD1F2B31FB}" destId="{3E7933C6-EF8D-452F-A9A1-566872839308}" srcOrd="0" destOrd="0" presId="urn:microsoft.com/office/officeart/2005/8/layout/orgChart1"/>
    <dgm:cxn modelId="{274D827E-4FA1-4C4B-8EEA-3DF248E15023}" type="presParOf" srcId="{3E7933C6-EF8D-452F-A9A1-566872839308}" destId="{86EFF169-A8C2-46BD-A686-AF11E827F35D}" srcOrd="0" destOrd="0" presId="urn:microsoft.com/office/officeart/2005/8/layout/orgChart1"/>
    <dgm:cxn modelId="{BD3C0B19-8789-4561-88B0-EA2B0314DCB4}" type="presParOf" srcId="{3E7933C6-EF8D-452F-A9A1-566872839308}" destId="{CFD7CF20-4C43-46FA-889C-EF143D952835}" srcOrd="1" destOrd="0" presId="urn:microsoft.com/office/officeart/2005/8/layout/orgChart1"/>
    <dgm:cxn modelId="{E7FB5168-116C-465E-9541-4B06D8B89394}" type="presParOf" srcId="{A7D61D87-E6FF-4AFA-B400-D6AD1F2B31FB}" destId="{06783D9C-CC6D-4851-889E-273998F81AD8}" srcOrd="1" destOrd="0" presId="urn:microsoft.com/office/officeart/2005/8/layout/orgChart1"/>
    <dgm:cxn modelId="{67777847-C332-4A32-80D1-0E2AFAB42CA1}" type="presParOf" srcId="{A7D61D87-E6FF-4AFA-B400-D6AD1F2B31FB}" destId="{FA2A1D73-B2CB-431A-84C4-660461A4E418}" srcOrd="2" destOrd="0" presId="urn:microsoft.com/office/officeart/2005/8/layout/orgChart1"/>
    <dgm:cxn modelId="{FAD8E372-A94F-4483-8824-2A3FCA50E5F7}" type="presParOf" srcId="{9A5222C5-D7BC-498F-B27E-6CBA338C267B}" destId="{3FFF34CD-B1C5-4D6F-9287-10B01FBC13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6CD8B-A14A-4AD0-A232-37CAD51B69B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1EE14-3CCD-4937-928B-A058B71B2A9B}">
      <dgm:prSet phldrT="[Текст]"/>
      <dgm:spPr/>
      <dgm:t>
        <a:bodyPr/>
        <a:lstStyle/>
        <a:p>
          <a:r>
            <a:rPr lang="ru-RU" dirty="0" smtClean="0"/>
            <a:t>В 2018 год проведено 403 внеплановые проверки по основаниям:</a:t>
          </a:r>
          <a:endParaRPr lang="ru-RU" dirty="0"/>
        </a:p>
      </dgm:t>
    </dgm:pt>
    <dgm:pt modelId="{0E9130E6-D96D-486F-A533-F1A5B957370C}" type="parTrans" cxnId="{2C5C699B-6830-4CEE-BA4F-D4966BCFBDDF}">
      <dgm:prSet/>
      <dgm:spPr/>
      <dgm:t>
        <a:bodyPr/>
        <a:lstStyle/>
        <a:p>
          <a:endParaRPr lang="ru-RU"/>
        </a:p>
      </dgm:t>
    </dgm:pt>
    <dgm:pt modelId="{C326131B-DBB1-45BA-A76A-4642E0E30980}" type="sibTrans" cxnId="{2C5C699B-6830-4CEE-BA4F-D4966BCFBDDF}">
      <dgm:prSet/>
      <dgm:spPr/>
      <dgm:t>
        <a:bodyPr/>
        <a:lstStyle/>
        <a:p>
          <a:endParaRPr lang="ru-RU"/>
        </a:p>
      </dgm:t>
    </dgm:pt>
    <dgm:pt modelId="{3F2FA2F2-F80E-4895-8B2A-C4AB00ACC3A9}">
      <dgm:prSet phldrT="[Текст]"/>
      <dgm:spPr>
        <a:ln w="19050"/>
      </dgm:spPr>
      <dgm:t>
        <a:bodyPr/>
        <a:lstStyle/>
        <a:p>
          <a:r>
            <a:rPr lang="ru-RU" dirty="0" smtClean="0"/>
            <a:t>обращений граждан, содержащих сведения о возникновении угрозы причинения вреда жизни и здоровью</a:t>
          </a:r>
          <a:endParaRPr lang="ru-RU" dirty="0"/>
        </a:p>
      </dgm:t>
    </dgm:pt>
    <dgm:pt modelId="{BD7E6881-7DDD-4895-842B-E7A0A6607A32}" type="parTrans" cxnId="{795A3559-EEA3-4927-8093-612A7BFE3653}">
      <dgm:prSet/>
      <dgm:spPr/>
      <dgm:t>
        <a:bodyPr/>
        <a:lstStyle/>
        <a:p>
          <a:endParaRPr lang="ru-RU"/>
        </a:p>
      </dgm:t>
    </dgm:pt>
    <dgm:pt modelId="{9D749445-92C7-4019-A281-70D5509730AC}" type="sibTrans" cxnId="{795A3559-EEA3-4927-8093-612A7BFE3653}">
      <dgm:prSet/>
      <dgm:spPr/>
      <dgm:t>
        <a:bodyPr/>
        <a:lstStyle/>
        <a:p>
          <a:endParaRPr lang="ru-RU"/>
        </a:p>
      </dgm:t>
    </dgm:pt>
    <dgm:pt modelId="{F1A75CB8-39A9-46B0-923B-3D62E0B0E029}">
      <dgm:prSet phldrT="[Текст]"/>
      <dgm:spPr/>
      <dgm:t>
        <a:bodyPr anchor="t"/>
        <a:lstStyle/>
        <a:p>
          <a:r>
            <a:rPr lang="ru-RU" dirty="0" smtClean="0"/>
            <a:t>Выявлено 13 нарушений в результате которых заявителям отказано в предоставлении лицензии.</a:t>
          </a:r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Возбуждено дело об административном правонарушении, назначено административное наказание </a:t>
          </a:r>
          <a:r>
            <a:rPr lang="ru-RU" dirty="0" err="1" smtClean="0"/>
            <a:t>ввиде</a:t>
          </a:r>
          <a:r>
            <a:rPr lang="ru-RU" dirty="0" smtClean="0"/>
            <a:t> административного штрафа</a:t>
          </a:r>
        </a:p>
        <a:p>
          <a:endParaRPr lang="ru-RU" dirty="0"/>
        </a:p>
      </dgm:t>
    </dgm:pt>
    <dgm:pt modelId="{AF229E79-7A9F-4698-AAFC-DEC1C820700A}" type="parTrans" cxnId="{D12E1893-1BE8-4BFB-BC8E-2238C0B35460}">
      <dgm:prSet/>
      <dgm:spPr/>
      <dgm:t>
        <a:bodyPr/>
        <a:lstStyle/>
        <a:p>
          <a:endParaRPr lang="ru-RU"/>
        </a:p>
      </dgm:t>
    </dgm:pt>
    <dgm:pt modelId="{3772599C-CB26-405C-B2C6-56E535502F62}" type="sibTrans" cxnId="{D12E1893-1BE8-4BFB-BC8E-2238C0B35460}">
      <dgm:prSet/>
      <dgm:spPr/>
      <dgm:t>
        <a:bodyPr/>
        <a:lstStyle/>
        <a:p>
          <a:endParaRPr lang="ru-RU"/>
        </a:p>
      </dgm:t>
    </dgm:pt>
    <dgm:pt modelId="{722C26CD-50F9-4FAD-9507-CD2AB48359B1}" type="pres">
      <dgm:prSet presAssocID="{2856CD8B-A14A-4AD0-A232-37CAD51B69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F36B07-5F1C-4782-847D-234D41EA0F87}" type="pres">
      <dgm:prSet presAssocID="{5431EE14-3CCD-4937-928B-A058B71B2A9B}" presName="vertOne" presStyleCnt="0"/>
      <dgm:spPr/>
    </dgm:pt>
    <dgm:pt modelId="{FF136933-A3D8-4544-ACD5-EBC29DD77F98}" type="pres">
      <dgm:prSet presAssocID="{5431EE14-3CCD-4937-928B-A058B71B2A9B}" presName="txOne" presStyleLbl="node0" presStyleIdx="0" presStyleCnt="1" custScaleX="92279" custScaleY="28961" custLinFactNeighborX="937" custLinFactNeighborY="47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B60DD-5D39-4500-8349-53FA65A97C57}" type="pres">
      <dgm:prSet presAssocID="{5431EE14-3CCD-4937-928B-A058B71B2A9B}" presName="parTransOne" presStyleCnt="0"/>
      <dgm:spPr/>
    </dgm:pt>
    <dgm:pt modelId="{869069F5-7EBC-4508-9186-F91A53FC2D60}" type="pres">
      <dgm:prSet presAssocID="{5431EE14-3CCD-4937-928B-A058B71B2A9B}" presName="horzOne" presStyleCnt="0"/>
      <dgm:spPr/>
    </dgm:pt>
    <dgm:pt modelId="{87315A14-DE01-4147-A82A-A8E1727E2682}" type="pres">
      <dgm:prSet presAssocID="{3F2FA2F2-F80E-4895-8B2A-C4AB00ACC3A9}" presName="vertTwo" presStyleCnt="0"/>
      <dgm:spPr/>
    </dgm:pt>
    <dgm:pt modelId="{17618C6C-DDA3-40B4-9882-580DE855EC7A}" type="pres">
      <dgm:prSet presAssocID="{3F2FA2F2-F80E-4895-8B2A-C4AB00ACC3A9}" presName="txTwo" presStyleLbl="node2" presStyleIdx="0" presStyleCnt="2" custScaleX="94738" custScaleY="33597" custLinFactNeighborX="4543" custLinFactNeighborY="54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5B589-57E5-4B9C-9E47-297BD4F83A29}" type="pres">
      <dgm:prSet presAssocID="{3F2FA2F2-F80E-4895-8B2A-C4AB00ACC3A9}" presName="horzTwo" presStyleCnt="0"/>
      <dgm:spPr/>
    </dgm:pt>
    <dgm:pt modelId="{3E05E858-530F-4399-8001-6E9E68A8D393}" type="pres">
      <dgm:prSet presAssocID="{9D749445-92C7-4019-A281-70D5509730AC}" presName="sibSpaceTwo" presStyleCnt="0"/>
      <dgm:spPr/>
    </dgm:pt>
    <dgm:pt modelId="{0ACEE823-D8C3-4797-AA1C-3BA7119DFAEB}" type="pres">
      <dgm:prSet presAssocID="{F1A75CB8-39A9-46B0-923B-3D62E0B0E029}" presName="vertTwo" presStyleCnt="0"/>
      <dgm:spPr/>
    </dgm:pt>
    <dgm:pt modelId="{A2A1C733-3204-4EF3-87E5-2E2BE0138E78}" type="pres">
      <dgm:prSet presAssocID="{F1A75CB8-39A9-46B0-923B-3D62E0B0E029}" presName="txTwo" presStyleLbl="node2" presStyleIdx="1" presStyleCnt="2" custScaleX="99334" custScaleY="76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742C2B-2FBF-4D00-9924-85BF0781031C}" type="pres">
      <dgm:prSet presAssocID="{F1A75CB8-39A9-46B0-923B-3D62E0B0E029}" presName="horzTwo" presStyleCnt="0"/>
      <dgm:spPr/>
    </dgm:pt>
  </dgm:ptLst>
  <dgm:cxnLst>
    <dgm:cxn modelId="{EDE7D6C4-B95A-4123-AE09-CCC47B3A7443}" type="presOf" srcId="{F1A75CB8-39A9-46B0-923B-3D62E0B0E029}" destId="{A2A1C733-3204-4EF3-87E5-2E2BE0138E78}" srcOrd="0" destOrd="0" presId="urn:microsoft.com/office/officeart/2005/8/layout/hierarchy4"/>
    <dgm:cxn modelId="{2C5C699B-6830-4CEE-BA4F-D4966BCFBDDF}" srcId="{2856CD8B-A14A-4AD0-A232-37CAD51B69BC}" destId="{5431EE14-3CCD-4937-928B-A058B71B2A9B}" srcOrd="0" destOrd="0" parTransId="{0E9130E6-D96D-486F-A533-F1A5B957370C}" sibTransId="{C326131B-DBB1-45BA-A76A-4642E0E30980}"/>
    <dgm:cxn modelId="{932D6288-E8F8-4C3A-9B65-C10DE0B27519}" type="presOf" srcId="{2856CD8B-A14A-4AD0-A232-37CAD51B69BC}" destId="{722C26CD-50F9-4FAD-9507-CD2AB48359B1}" srcOrd="0" destOrd="0" presId="urn:microsoft.com/office/officeart/2005/8/layout/hierarchy4"/>
    <dgm:cxn modelId="{795A3559-EEA3-4927-8093-612A7BFE3653}" srcId="{5431EE14-3CCD-4937-928B-A058B71B2A9B}" destId="{3F2FA2F2-F80E-4895-8B2A-C4AB00ACC3A9}" srcOrd="0" destOrd="0" parTransId="{BD7E6881-7DDD-4895-842B-E7A0A6607A32}" sibTransId="{9D749445-92C7-4019-A281-70D5509730AC}"/>
    <dgm:cxn modelId="{D12E1893-1BE8-4BFB-BC8E-2238C0B35460}" srcId="{5431EE14-3CCD-4937-928B-A058B71B2A9B}" destId="{F1A75CB8-39A9-46B0-923B-3D62E0B0E029}" srcOrd="1" destOrd="0" parTransId="{AF229E79-7A9F-4698-AAFC-DEC1C820700A}" sibTransId="{3772599C-CB26-405C-B2C6-56E535502F62}"/>
    <dgm:cxn modelId="{375F20F1-E9C7-435E-9A30-1A14E9B23540}" type="presOf" srcId="{5431EE14-3CCD-4937-928B-A058B71B2A9B}" destId="{FF136933-A3D8-4544-ACD5-EBC29DD77F98}" srcOrd="0" destOrd="0" presId="urn:microsoft.com/office/officeart/2005/8/layout/hierarchy4"/>
    <dgm:cxn modelId="{FEDA3EF7-BFDF-4511-BFEF-28B25EA57255}" type="presOf" srcId="{3F2FA2F2-F80E-4895-8B2A-C4AB00ACC3A9}" destId="{17618C6C-DDA3-40B4-9882-580DE855EC7A}" srcOrd="0" destOrd="0" presId="urn:microsoft.com/office/officeart/2005/8/layout/hierarchy4"/>
    <dgm:cxn modelId="{758123E0-6738-4268-A133-75A4DC8CAEC1}" type="presParOf" srcId="{722C26CD-50F9-4FAD-9507-CD2AB48359B1}" destId="{29F36B07-5F1C-4782-847D-234D41EA0F87}" srcOrd="0" destOrd="0" presId="urn:microsoft.com/office/officeart/2005/8/layout/hierarchy4"/>
    <dgm:cxn modelId="{B9FFC41A-8186-496C-B17F-663F54930030}" type="presParOf" srcId="{29F36B07-5F1C-4782-847D-234D41EA0F87}" destId="{FF136933-A3D8-4544-ACD5-EBC29DD77F98}" srcOrd="0" destOrd="0" presId="urn:microsoft.com/office/officeart/2005/8/layout/hierarchy4"/>
    <dgm:cxn modelId="{2522945B-8138-4046-8CAE-AB1088B04FC7}" type="presParOf" srcId="{29F36B07-5F1C-4782-847D-234D41EA0F87}" destId="{4EAB60DD-5D39-4500-8349-53FA65A97C57}" srcOrd="1" destOrd="0" presId="urn:microsoft.com/office/officeart/2005/8/layout/hierarchy4"/>
    <dgm:cxn modelId="{5338F9A3-0867-4B14-A85E-A7820CD7E2AB}" type="presParOf" srcId="{29F36B07-5F1C-4782-847D-234D41EA0F87}" destId="{869069F5-7EBC-4508-9186-F91A53FC2D60}" srcOrd="2" destOrd="0" presId="urn:microsoft.com/office/officeart/2005/8/layout/hierarchy4"/>
    <dgm:cxn modelId="{5D7093F4-D206-48AE-8C2A-4F2BFA38467D}" type="presParOf" srcId="{869069F5-7EBC-4508-9186-F91A53FC2D60}" destId="{87315A14-DE01-4147-A82A-A8E1727E2682}" srcOrd="0" destOrd="0" presId="urn:microsoft.com/office/officeart/2005/8/layout/hierarchy4"/>
    <dgm:cxn modelId="{E1239F66-8E21-48F4-9E84-1A21485A52EC}" type="presParOf" srcId="{87315A14-DE01-4147-A82A-A8E1727E2682}" destId="{17618C6C-DDA3-40B4-9882-580DE855EC7A}" srcOrd="0" destOrd="0" presId="urn:microsoft.com/office/officeart/2005/8/layout/hierarchy4"/>
    <dgm:cxn modelId="{A91A70AF-3D4F-46FA-8BD2-09583E6B6C2A}" type="presParOf" srcId="{87315A14-DE01-4147-A82A-A8E1727E2682}" destId="{BF85B589-57E5-4B9C-9E47-297BD4F83A29}" srcOrd="1" destOrd="0" presId="urn:microsoft.com/office/officeart/2005/8/layout/hierarchy4"/>
    <dgm:cxn modelId="{4AA15048-D8DB-4511-B2CF-DFB70CFE9543}" type="presParOf" srcId="{869069F5-7EBC-4508-9186-F91A53FC2D60}" destId="{3E05E858-530F-4399-8001-6E9E68A8D393}" srcOrd="1" destOrd="0" presId="urn:microsoft.com/office/officeart/2005/8/layout/hierarchy4"/>
    <dgm:cxn modelId="{9AC2C422-656E-42E3-93DF-AFF12DAFB428}" type="presParOf" srcId="{869069F5-7EBC-4508-9186-F91A53FC2D60}" destId="{0ACEE823-D8C3-4797-AA1C-3BA7119DFAEB}" srcOrd="2" destOrd="0" presId="urn:microsoft.com/office/officeart/2005/8/layout/hierarchy4"/>
    <dgm:cxn modelId="{30DC88E2-AF41-431B-AAFB-82671E45B74E}" type="presParOf" srcId="{0ACEE823-D8C3-4797-AA1C-3BA7119DFAEB}" destId="{A2A1C733-3204-4EF3-87E5-2E2BE0138E78}" srcOrd="0" destOrd="0" presId="urn:microsoft.com/office/officeart/2005/8/layout/hierarchy4"/>
    <dgm:cxn modelId="{06E741F8-3CBC-4E0C-9944-04A523FD25F9}" type="presParOf" srcId="{0ACEE823-D8C3-4797-AA1C-3BA7119DFAEB}" destId="{7F742C2B-2FBF-4D00-9924-85BF078103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12B59-9617-4AC3-995C-293E181440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EF162-AFCE-44E1-BB51-78A77902B16C}" type="pres">
      <dgm:prSet presAssocID="{6DE12B59-9617-4AC3-995C-293E181440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DECAA-2812-4C4B-8C6B-0457FB930B1A}" type="presOf" srcId="{6DE12B59-9617-4AC3-995C-293E181440C1}" destId="{016EF162-AFCE-44E1-BB51-78A77902B1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61D64-27CB-4C07-8AF2-A9C2E16E55B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D2586F-6991-4BA5-B6FB-D23FD616C9A2}">
      <dgm:prSet phldrT="[Текст]" custT="1"/>
      <dgm:spPr/>
      <dgm:t>
        <a:bodyPr/>
        <a:lstStyle/>
        <a:p>
          <a:r>
            <a:rPr lang="ru-RU" sz="1300" dirty="0" smtClean="0"/>
            <a:t>материалы направлены для рассмотрения в суд</a:t>
          </a:r>
          <a:endParaRPr lang="ru-RU" sz="1300" b="1" dirty="0">
            <a:solidFill>
              <a:schemeClr val="tx1"/>
            </a:solidFill>
          </a:endParaRPr>
        </a:p>
      </dgm:t>
    </dgm:pt>
    <dgm:pt modelId="{D781AE69-8FB4-4D34-83C7-38F63C83F577}" type="parTrans" cxnId="{8DE569D4-5745-4D67-ABAF-448B5971A1C4}">
      <dgm:prSet/>
      <dgm:spPr/>
      <dgm:t>
        <a:bodyPr/>
        <a:lstStyle/>
        <a:p>
          <a:endParaRPr lang="ru-RU"/>
        </a:p>
      </dgm:t>
    </dgm:pt>
    <dgm:pt modelId="{83A6FBB4-31CF-4567-8833-B2C6AB2020F8}" type="sibTrans" cxnId="{8DE569D4-5745-4D67-ABAF-448B5971A1C4}">
      <dgm:prSet/>
      <dgm:spPr/>
      <dgm:t>
        <a:bodyPr/>
        <a:lstStyle/>
        <a:p>
          <a:endParaRPr lang="ru-RU"/>
        </a:p>
      </dgm:t>
    </dgm:pt>
    <dgm:pt modelId="{010577D2-87F2-4E32-9784-4074D9B42519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3 материала</a:t>
          </a:r>
          <a:endParaRPr lang="ru-RU" sz="1600" dirty="0">
            <a:solidFill>
              <a:schemeClr val="bg1"/>
            </a:solidFill>
          </a:endParaRPr>
        </a:p>
      </dgm:t>
    </dgm:pt>
    <dgm:pt modelId="{B656C527-97B6-46DA-BC0B-8A44937D31D5}" type="parTrans" cxnId="{A83DC3C0-3320-49AE-B1F5-6C7D0C184FD7}">
      <dgm:prSet/>
      <dgm:spPr/>
      <dgm:t>
        <a:bodyPr/>
        <a:lstStyle/>
        <a:p>
          <a:endParaRPr lang="ru-RU"/>
        </a:p>
      </dgm:t>
    </dgm:pt>
    <dgm:pt modelId="{B3FC7A97-77A2-46C0-993F-47B7B6FE5D3D}" type="sibTrans" cxnId="{A83DC3C0-3320-49AE-B1F5-6C7D0C184FD7}">
      <dgm:prSet/>
      <dgm:spPr/>
      <dgm:t>
        <a:bodyPr/>
        <a:lstStyle/>
        <a:p>
          <a:endParaRPr lang="ru-RU"/>
        </a:p>
      </dgm:t>
    </dgm:pt>
    <dgm:pt modelId="{3DB6823A-AB3A-4DD2-97D0-758AFA4E31C7}">
      <dgm:prSet phldrT="[Текст]" custT="1"/>
      <dgm:spPr/>
      <dgm:t>
        <a:bodyPr/>
        <a:lstStyle/>
        <a:p>
          <a:r>
            <a:rPr lang="ru-RU" sz="1100" dirty="0" smtClean="0"/>
            <a:t>Административный штраф заменен на предупреждение </a:t>
          </a:r>
          <a:endParaRPr lang="ru-RU" sz="1100" b="1" dirty="0">
            <a:solidFill>
              <a:schemeClr val="tx1"/>
            </a:solidFill>
          </a:endParaRPr>
        </a:p>
      </dgm:t>
    </dgm:pt>
    <dgm:pt modelId="{0A669800-81A0-442A-83F4-7A36F500DE27}" type="parTrans" cxnId="{F156A331-A21B-4CEF-B2DB-90013D0DC80C}">
      <dgm:prSet/>
      <dgm:spPr/>
      <dgm:t>
        <a:bodyPr/>
        <a:lstStyle/>
        <a:p>
          <a:endParaRPr lang="ru-RU"/>
        </a:p>
      </dgm:t>
    </dgm:pt>
    <dgm:pt modelId="{49DAC725-09B2-4AC1-9855-CBAD7EC220CF}" type="sibTrans" cxnId="{F156A331-A21B-4CEF-B2DB-90013D0DC80C}">
      <dgm:prSet/>
      <dgm:spPr/>
      <dgm:t>
        <a:bodyPr/>
        <a:lstStyle/>
        <a:p>
          <a:endParaRPr lang="ru-RU"/>
        </a:p>
      </dgm:t>
    </dgm:pt>
    <dgm:pt modelId="{C70E872D-59D5-4EE2-A494-95F1E54A8B89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88 </a:t>
          </a:r>
          <a:r>
            <a:rPr lang="ru-RU" dirty="0" err="1" smtClean="0">
              <a:solidFill>
                <a:schemeClr val="bg1"/>
              </a:solidFill>
            </a:rPr>
            <a:t>субъектв</a:t>
          </a:r>
          <a:r>
            <a:rPr lang="ru-RU" dirty="0" smtClean="0">
              <a:solidFill>
                <a:schemeClr val="bg1"/>
              </a:solidFill>
            </a:rPr>
            <a:t> малого и среднего предпринимательства, впервые допустивших административное правонарушение</a:t>
          </a:r>
          <a:endParaRPr lang="ru-RU" dirty="0">
            <a:solidFill>
              <a:schemeClr val="bg1"/>
            </a:solidFill>
          </a:endParaRPr>
        </a:p>
      </dgm:t>
    </dgm:pt>
    <dgm:pt modelId="{B7B28460-D74F-43BB-8766-06AA1A0ED0A7}" type="parTrans" cxnId="{851301BC-8C45-477C-951E-6EF54E09E7F8}">
      <dgm:prSet/>
      <dgm:spPr/>
      <dgm:t>
        <a:bodyPr/>
        <a:lstStyle/>
        <a:p>
          <a:endParaRPr lang="ru-RU"/>
        </a:p>
      </dgm:t>
    </dgm:pt>
    <dgm:pt modelId="{D6915F8F-AAF9-4C72-8320-51D1BB9EB22A}" type="sibTrans" cxnId="{851301BC-8C45-477C-951E-6EF54E09E7F8}">
      <dgm:prSet/>
      <dgm:spPr/>
      <dgm:t>
        <a:bodyPr/>
        <a:lstStyle/>
        <a:p>
          <a:endParaRPr lang="ru-RU"/>
        </a:p>
      </dgm:t>
    </dgm:pt>
    <dgm:pt modelId="{A6D9114C-7F57-4D97-8414-21BDECFB2512}">
      <dgm:prSet phldrT="[Текст]" custT="1"/>
      <dgm:spPr/>
      <dgm:t>
        <a:bodyPr/>
        <a:lstStyle/>
        <a:p>
          <a:r>
            <a:rPr lang="ru-RU" sz="1000" dirty="0" smtClean="0"/>
            <a:t>Выдано предписаний об устранении выявленных нарушений</a:t>
          </a:r>
          <a:endParaRPr lang="ru-RU" sz="1000" b="1" dirty="0">
            <a:solidFill>
              <a:schemeClr val="tx1"/>
            </a:solidFill>
          </a:endParaRPr>
        </a:p>
      </dgm:t>
    </dgm:pt>
    <dgm:pt modelId="{B6BD80F1-1420-4CFC-A039-C35ED0DB0A1D}" type="parTrans" cxnId="{573FD954-4065-427A-80C7-F1D3DA287A90}">
      <dgm:prSet/>
      <dgm:spPr/>
      <dgm:t>
        <a:bodyPr/>
        <a:lstStyle/>
        <a:p>
          <a:endParaRPr lang="ru-RU"/>
        </a:p>
      </dgm:t>
    </dgm:pt>
    <dgm:pt modelId="{D79183D2-525F-468C-B6CB-9099FA9C3CFF}" type="sibTrans" cxnId="{573FD954-4065-427A-80C7-F1D3DA287A90}">
      <dgm:prSet/>
      <dgm:spPr/>
      <dgm:t>
        <a:bodyPr/>
        <a:lstStyle/>
        <a:p>
          <a:endParaRPr lang="ru-RU"/>
        </a:p>
      </dgm:t>
    </dgm:pt>
    <dgm:pt modelId="{F2C74C44-AA74-409B-B027-F3851CA5DF3D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67 предписаний</a:t>
          </a:r>
          <a:endParaRPr lang="ru-RU" sz="1100" dirty="0">
            <a:solidFill>
              <a:schemeClr val="bg1"/>
            </a:solidFill>
          </a:endParaRPr>
        </a:p>
      </dgm:t>
    </dgm:pt>
    <dgm:pt modelId="{7F76CE93-94EA-4C45-A103-B147C698F178}" type="parTrans" cxnId="{07998161-45C0-41E0-95DD-F668EBC205CF}">
      <dgm:prSet/>
      <dgm:spPr/>
      <dgm:t>
        <a:bodyPr/>
        <a:lstStyle/>
        <a:p>
          <a:endParaRPr lang="ru-RU"/>
        </a:p>
      </dgm:t>
    </dgm:pt>
    <dgm:pt modelId="{207FE3E5-46A8-4371-A9EB-881C29583DEE}" type="sibTrans" cxnId="{07998161-45C0-41E0-95DD-F668EBC205CF}">
      <dgm:prSet/>
      <dgm:spPr/>
      <dgm:t>
        <a:bodyPr/>
        <a:lstStyle/>
        <a:p>
          <a:endParaRPr lang="ru-RU"/>
        </a:p>
      </dgm:t>
    </dgm:pt>
    <dgm:pt modelId="{EB2E726C-524B-4758-B186-952BC0C85099}" type="pres">
      <dgm:prSet presAssocID="{31761D64-27CB-4C07-8AF2-A9C2E16E55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0299CD-AD6E-4EF8-8AC4-29A14E14BBEE}" type="pres">
      <dgm:prSet presAssocID="{89D2586F-6991-4BA5-B6FB-D23FD616C9A2}" presName="horFlow" presStyleCnt="0"/>
      <dgm:spPr/>
    </dgm:pt>
    <dgm:pt modelId="{BC2EDA66-FCA7-499E-8D66-8B4E49174390}" type="pres">
      <dgm:prSet presAssocID="{89D2586F-6991-4BA5-B6FB-D23FD616C9A2}" presName="bigChev" presStyleLbl="node1" presStyleIdx="0" presStyleCnt="5" custScaleX="149527" custLinFactX="-7040" custLinFactNeighborX="-100000" custLinFactNeighborY="60953"/>
      <dgm:spPr/>
      <dgm:t>
        <a:bodyPr/>
        <a:lstStyle/>
        <a:p>
          <a:endParaRPr lang="ru-RU"/>
        </a:p>
      </dgm:t>
    </dgm:pt>
    <dgm:pt modelId="{65C3CD09-B599-48AB-AD5A-4143A448A3F9}" type="pres">
      <dgm:prSet presAssocID="{B656C527-97B6-46DA-BC0B-8A44937D31D5}" presName="parTrans" presStyleCnt="0"/>
      <dgm:spPr/>
    </dgm:pt>
    <dgm:pt modelId="{0ACAC38D-5259-4806-81D6-3FC47FAA7F21}" type="pres">
      <dgm:prSet presAssocID="{010577D2-87F2-4E32-9784-4074D9B42519}" presName="node" presStyleLbl="alignAccFollowNode1" presStyleIdx="0" presStyleCnt="1" custScaleX="136231" custLinFactNeighborX="-18750" custLinFactNeighborY="7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6F3DF-3D85-401B-9116-34FC651B60E5}" type="pres">
      <dgm:prSet presAssocID="{89D2586F-6991-4BA5-B6FB-D23FD616C9A2}" presName="vSp" presStyleCnt="0"/>
      <dgm:spPr/>
    </dgm:pt>
    <dgm:pt modelId="{1344B854-B7A5-4C55-B2C5-B960F231EA3B}" type="pres">
      <dgm:prSet presAssocID="{3DB6823A-AB3A-4DD2-97D0-758AFA4E31C7}" presName="horFlow" presStyleCnt="0"/>
      <dgm:spPr/>
    </dgm:pt>
    <dgm:pt modelId="{D9B94D22-8251-4E66-96BA-7E5146CED47B}" type="pres">
      <dgm:prSet presAssocID="{3DB6823A-AB3A-4DD2-97D0-758AFA4E31C7}" presName="bigChev" presStyleLbl="node1" presStyleIdx="1" presStyleCnt="5" custScaleX="136823" custLinFactY="15994" custLinFactNeighborX="-14177" custLinFactNeighborY="100000"/>
      <dgm:spPr/>
      <dgm:t>
        <a:bodyPr/>
        <a:lstStyle/>
        <a:p>
          <a:endParaRPr lang="ru-RU"/>
        </a:p>
      </dgm:t>
    </dgm:pt>
    <dgm:pt modelId="{80C7C143-CC6A-4767-9E6E-1AD711A0780B}" type="pres">
      <dgm:prSet presAssocID="{3DB6823A-AB3A-4DD2-97D0-758AFA4E31C7}" presName="vSp" presStyleCnt="0"/>
      <dgm:spPr/>
    </dgm:pt>
    <dgm:pt modelId="{8141DE56-7221-448F-9589-BB5E5A9AE82A}" type="pres">
      <dgm:prSet presAssocID="{C70E872D-59D5-4EE2-A494-95F1E54A8B89}" presName="horFlow" presStyleCnt="0"/>
      <dgm:spPr/>
    </dgm:pt>
    <dgm:pt modelId="{89455AE5-0BC7-4FFF-9D29-715717EF8F7C}" type="pres">
      <dgm:prSet presAssocID="{C70E872D-59D5-4EE2-A494-95F1E54A8B89}" presName="bigChev" presStyleLbl="node1" presStyleIdx="2" presStyleCnt="5" custScaleX="127755" custScaleY="107550" custLinFactX="17602" custLinFactNeighborX="100000" custLinFactNeighborY="-208"/>
      <dgm:spPr/>
      <dgm:t>
        <a:bodyPr/>
        <a:lstStyle/>
        <a:p>
          <a:endParaRPr lang="ru-RU"/>
        </a:p>
      </dgm:t>
    </dgm:pt>
    <dgm:pt modelId="{6E96C647-8E9A-4355-A715-B32BE67D936E}" type="pres">
      <dgm:prSet presAssocID="{C70E872D-59D5-4EE2-A494-95F1E54A8B89}" presName="vSp" presStyleCnt="0"/>
      <dgm:spPr/>
    </dgm:pt>
    <dgm:pt modelId="{54E3756F-7388-424C-B8CF-5526B09692B1}" type="pres">
      <dgm:prSet presAssocID="{A6D9114C-7F57-4D97-8414-21BDECFB2512}" presName="horFlow" presStyleCnt="0"/>
      <dgm:spPr/>
    </dgm:pt>
    <dgm:pt modelId="{60200B44-BC69-4816-8174-D144BCD38BC1}" type="pres">
      <dgm:prSet presAssocID="{A6D9114C-7F57-4D97-8414-21BDECFB2512}" presName="bigChev" presStyleLbl="node1" presStyleIdx="3" presStyleCnt="5" custScaleX="139925" custLinFactNeighborX="-8458" custLinFactNeighborY="82545"/>
      <dgm:spPr/>
      <dgm:t>
        <a:bodyPr/>
        <a:lstStyle/>
        <a:p>
          <a:endParaRPr lang="ru-RU"/>
        </a:p>
      </dgm:t>
    </dgm:pt>
    <dgm:pt modelId="{CA4040D9-00DC-4189-AE7E-390648A6680C}" type="pres">
      <dgm:prSet presAssocID="{A6D9114C-7F57-4D97-8414-21BDECFB2512}" presName="vSp" presStyleCnt="0"/>
      <dgm:spPr/>
    </dgm:pt>
    <dgm:pt modelId="{838799BF-556D-43C7-AFE7-CD88FE57ABF8}" type="pres">
      <dgm:prSet presAssocID="{F2C74C44-AA74-409B-B027-F3851CA5DF3D}" presName="horFlow" presStyleCnt="0"/>
      <dgm:spPr/>
    </dgm:pt>
    <dgm:pt modelId="{464B0A3B-93B7-40F1-86F3-FFB4F14406A1}" type="pres">
      <dgm:prSet presAssocID="{F2C74C44-AA74-409B-B027-F3851CA5DF3D}" presName="bigChev" presStyleLbl="node1" presStyleIdx="4" presStyleCnt="5" custScaleX="118620" custLinFactX="25737" custLinFactNeighborX="100000" custLinFactNeighborY="-32806"/>
      <dgm:spPr/>
      <dgm:t>
        <a:bodyPr/>
        <a:lstStyle/>
        <a:p>
          <a:endParaRPr lang="ru-RU"/>
        </a:p>
      </dgm:t>
    </dgm:pt>
  </dgm:ptLst>
  <dgm:cxnLst>
    <dgm:cxn modelId="{E98683D6-E993-429C-B86B-BA58CA97C124}" type="presOf" srcId="{C70E872D-59D5-4EE2-A494-95F1E54A8B89}" destId="{89455AE5-0BC7-4FFF-9D29-715717EF8F7C}" srcOrd="0" destOrd="0" presId="urn:microsoft.com/office/officeart/2005/8/layout/lProcess3"/>
    <dgm:cxn modelId="{8DE569D4-5745-4D67-ABAF-448B5971A1C4}" srcId="{31761D64-27CB-4C07-8AF2-A9C2E16E55BD}" destId="{89D2586F-6991-4BA5-B6FB-D23FD616C9A2}" srcOrd="0" destOrd="0" parTransId="{D781AE69-8FB4-4D34-83C7-38F63C83F577}" sibTransId="{83A6FBB4-31CF-4567-8833-B2C6AB2020F8}"/>
    <dgm:cxn modelId="{07998161-45C0-41E0-95DD-F668EBC205CF}" srcId="{31761D64-27CB-4C07-8AF2-A9C2E16E55BD}" destId="{F2C74C44-AA74-409B-B027-F3851CA5DF3D}" srcOrd="4" destOrd="0" parTransId="{7F76CE93-94EA-4C45-A103-B147C698F178}" sibTransId="{207FE3E5-46A8-4371-A9EB-881C29583DEE}"/>
    <dgm:cxn modelId="{D8DEB407-0171-4378-877B-D4F67B582C51}" type="presOf" srcId="{010577D2-87F2-4E32-9784-4074D9B42519}" destId="{0ACAC38D-5259-4806-81D6-3FC47FAA7F21}" srcOrd="0" destOrd="0" presId="urn:microsoft.com/office/officeart/2005/8/layout/lProcess3"/>
    <dgm:cxn modelId="{851301BC-8C45-477C-951E-6EF54E09E7F8}" srcId="{31761D64-27CB-4C07-8AF2-A9C2E16E55BD}" destId="{C70E872D-59D5-4EE2-A494-95F1E54A8B89}" srcOrd="2" destOrd="0" parTransId="{B7B28460-D74F-43BB-8766-06AA1A0ED0A7}" sibTransId="{D6915F8F-AAF9-4C72-8320-51D1BB9EB22A}"/>
    <dgm:cxn modelId="{152F0509-D7CC-4C7C-B1C8-63789B903530}" type="presOf" srcId="{A6D9114C-7F57-4D97-8414-21BDECFB2512}" destId="{60200B44-BC69-4816-8174-D144BCD38BC1}" srcOrd="0" destOrd="0" presId="urn:microsoft.com/office/officeart/2005/8/layout/lProcess3"/>
    <dgm:cxn modelId="{BE8A0A95-18EF-4EC8-8019-142E61A04DFB}" type="presOf" srcId="{89D2586F-6991-4BA5-B6FB-D23FD616C9A2}" destId="{BC2EDA66-FCA7-499E-8D66-8B4E49174390}" srcOrd="0" destOrd="0" presId="urn:microsoft.com/office/officeart/2005/8/layout/lProcess3"/>
    <dgm:cxn modelId="{EE722551-7D34-494A-AAC4-5CC8C0483977}" type="presOf" srcId="{3DB6823A-AB3A-4DD2-97D0-758AFA4E31C7}" destId="{D9B94D22-8251-4E66-96BA-7E5146CED47B}" srcOrd="0" destOrd="0" presId="urn:microsoft.com/office/officeart/2005/8/layout/lProcess3"/>
    <dgm:cxn modelId="{573FD954-4065-427A-80C7-F1D3DA287A90}" srcId="{31761D64-27CB-4C07-8AF2-A9C2E16E55BD}" destId="{A6D9114C-7F57-4D97-8414-21BDECFB2512}" srcOrd="3" destOrd="0" parTransId="{B6BD80F1-1420-4CFC-A039-C35ED0DB0A1D}" sibTransId="{D79183D2-525F-468C-B6CB-9099FA9C3CFF}"/>
    <dgm:cxn modelId="{F156A331-A21B-4CEF-B2DB-90013D0DC80C}" srcId="{31761D64-27CB-4C07-8AF2-A9C2E16E55BD}" destId="{3DB6823A-AB3A-4DD2-97D0-758AFA4E31C7}" srcOrd="1" destOrd="0" parTransId="{0A669800-81A0-442A-83F4-7A36F500DE27}" sibTransId="{49DAC725-09B2-4AC1-9855-CBAD7EC220CF}"/>
    <dgm:cxn modelId="{61F251DB-6D67-4EEA-B2CC-FA9DCFA2BE55}" type="presOf" srcId="{F2C74C44-AA74-409B-B027-F3851CA5DF3D}" destId="{464B0A3B-93B7-40F1-86F3-FFB4F14406A1}" srcOrd="0" destOrd="0" presId="urn:microsoft.com/office/officeart/2005/8/layout/lProcess3"/>
    <dgm:cxn modelId="{A83DC3C0-3320-49AE-B1F5-6C7D0C184FD7}" srcId="{89D2586F-6991-4BA5-B6FB-D23FD616C9A2}" destId="{010577D2-87F2-4E32-9784-4074D9B42519}" srcOrd="0" destOrd="0" parTransId="{B656C527-97B6-46DA-BC0B-8A44937D31D5}" sibTransId="{B3FC7A97-77A2-46C0-993F-47B7B6FE5D3D}"/>
    <dgm:cxn modelId="{675B6E46-2A9A-4807-A02E-DB5D3CD4CCD9}" type="presOf" srcId="{31761D64-27CB-4C07-8AF2-A9C2E16E55BD}" destId="{EB2E726C-524B-4758-B186-952BC0C85099}" srcOrd="0" destOrd="0" presId="urn:microsoft.com/office/officeart/2005/8/layout/lProcess3"/>
    <dgm:cxn modelId="{17574127-4270-42A8-842C-4BF3B1022E63}" type="presParOf" srcId="{EB2E726C-524B-4758-B186-952BC0C85099}" destId="{590299CD-AD6E-4EF8-8AC4-29A14E14BBEE}" srcOrd="0" destOrd="0" presId="urn:microsoft.com/office/officeart/2005/8/layout/lProcess3"/>
    <dgm:cxn modelId="{5C75E0DA-019B-49B6-AC22-95F0D806FA85}" type="presParOf" srcId="{590299CD-AD6E-4EF8-8AC4-29A14E14BBEE}" destId="{BC2EDA66-FCA7-499E-8D66-8B4E49174390}" srcOrd="0" destOrd="0" presId="urn:microsoft.com/office/officeart/2005/8/layout/lProcess3"/>
    <dgm:cxn modelId="{21A3EBFA-8523-4264-9778-747C8B0EE4ED}" type="presParOf" srcId="{590299CD-AD6E-4EF8-8AC4-29A14E14BBEE}" destId="{65C3CD09-B599-48AB-AD5A-4143A448A3F9}" srcOrd="1" destOrd="0" presId="urn:microsoft.com/office/officeart/2005/8/layout/lProcess3"/>
    <dgm:cxn modelId="{26052CBC-7531-4103-A73B-B9E36EECA2B9}" type="presParOf" srcId="{590299CD-AD6E-4EF8-8AC4-29A14E14BBEE}" destId="{0ACAC38D-5259-4806-81D6-3FC47FAA7F21}" srcOrd="2" destOrd="0" presId="urn:microsoft.com/office/officeart/2005/8/layout/lProcess3"/>
    <dgm:cxn modelId="{5DAC6523-E5FA-4002-9734-05A11860824C}" type="presParOf" srcId="{EB2E726C-524B-4758-B186-952BC0C85099}" destId="{DB06F3DF-3D85-401B-9116-34FC651B60E5}" srcOrd="1" destOrd="0" presId="urn:microsoft.com/office/officeart/2005/8/layout/lProcess3"/>
    <dgm:cxn modelId="{A87B45A9-226B-47F2-8212-D7BFAF1CD60F}" type="presParOf" srcId="{EB2E726C-524B-4758-B186-952BC0C85099}" destId="{1344B854-B7A5-4C55-B2C5-B960F231EA3B}" srcOrd="2" destOrd="0" presId="urn:microsoft.com/office/officeart/2005/8/layout/lProcess3"/>
    <dgm:cxn modelId="{EB50D2F0-7C2F-4DCF-B252-60B0FD9F0112}" type="presParOf" srcId="{1344B854-B7A5-4C55-B2C5-B960F231EA3B}" destId="{D9B94D22-8251-4E66-96BA-7E5146CED47B}" srcOrd="0" destOrd="0" presId="urn:microsoft.com/office/officeart/2005/8/layout/lProcess3"/>
    <dgm:cxn modelId="{446C2582-AD5C-4A4B-B6CE-A5E2EEA6458A}" type="presParOf" srcId="{EB2E726C-524B-4758-B186-952BC0C85099}" destId="{80C7C143-CC6A-4767-9E6E-1AD711A0780B}" srcOrd="3" destOrd="0" presId="urn:microsoft.com/office/officeart/2005/8/layout/lProcess3"/>
    <dgm:cxn modelId="{C7458933-DDA9-4539-862B-243982F0E969}" type="presParOf" srcId="{EB2E726C-524B-4758-B186-952BC0C85099}" destId="{8141DE56-7221-448F-9589-BB5E5A9AE82A}" srcOrd="4" destOrd="0" presId="urn:microsoft.com/office/officeart/2005/8/layout/lProcess3"/>
    <dgm:cxn modelId="{57780E24-784B-4010-827B-ECEC2A344BBB}" type="presParOf" srcId="{8141DE56-7221-448F-9589-BB5E5A9AE82A}" destId="{89455AE5-0BC7-4FFF-9D29-715717EF8F7C}" srcOrd="0" destOrd="0" presId="urn:microsoft.com/office/officeart/2005/8/layout/lProcess3"/>
    <dgm:cxn modelId="{76F324B7-22C0-4B87-8BF6-24A1BFC81307}" type="presParOf" srcId="{EB2E726C-524B-4758-B186-952BC0C85099}" destId="{6E96C647-8E9A-4355-A715-B32BE67D936E}" srcOrd="5" destOrd="0" presId="urn:microsoft.com/office/officeart/2005/8/layout/lProcess3"/>
    <dgm:cxn modelId="{5F405859-EC56-4654-84FD-99C8F701876C}" type="presParOf" srcId="{EB2E726C-524B-4758-B186-952BC0C85099}" destId="{54E3756F-7388-424C-B8CF-5526B09692B1}" srcOrd="6" destOrd="0" presId="urn:microsoft.com/office/officeart/2005/8/layout/lProcess3"/>
    <dgm:cxn modelId="{DD066BC9-ECCA-4465-B337-85A4D0AC9F54}" type="presParOf" srcId="{54E3756F-7388-424C-B8CF-5526B09692B1}" destId="{60200B44-BC69-4816-8174-D144BCD38BC1}" srcOrd="0" destOrd="0" presId="urn:microsoft.com/office/officeart/2005/8/layout/lProcess3"/>
    <dgm:cxn modelId="{3499E451-C372-4DE0-A7DC-65DAB5A2D723}" type="presParOf" srcId="{EB2E726C-524B-4758-B186-952BC0C85099}" destId="{CA4040D9-00DC-4189-AE7E-390648A6680C}" srcOrd="7" destOrd="0" presId="urn:microsoft.com/office/officeart/2005/8/layout/lProcess3"/>
    <dgm:cxn modelId="{663C8E1F-51F3-487A-9209-836C8938EF11}" type="presParOf" srcId="{EB2E726C-524B-4758-B186-952BC0C85099}" destId="{838799BF-556D-43C7-AFE7-CD88FE57ABF8}" srcOrd="8" destOrd="0" presId="urn:microsoft.com/office/officeart/2005/8/layout/lProcess3"/>
    <dgm:cxn modelId="{188AFD76-8757-430C-8D02-3F6115B09DC0}" type="presParOf" srcId="{838799BF-556D-43C7-AFE7-CD88FE57ABF8}" destId="{464B0A3B-93B7-40F1-86F3-FFB4F14406A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28BE0-0D19-4282-9FD3-FCAE24340B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5409F-447A-4673-A79E-13FC935C1167}">
      <dgm:prSet/>
      <dgm:spPr/>
      <dgm:t>
        <a:bodyPr/>
        <a:lstStyle/>
        <a:p>
          <a:r>
            <a:rPr lang="ru-RU" dirty="0" smtClean="0"/>
            <a:t>выдано 82 предостережения о недопустимости нарушения обязательных требований</a:t>
          </a:r>
          <a:endParaRPr lang="ru-RU" dirty="0"/>
        </a:p>
      </dgm:t>
    </dgm:pt>
    <dgm:pt modelId="{43A6E6EF-F3FA-41E3-8590-4B257A7CBC14}" type="parTrans" cxnId="{E75EC1EF-ACFD-4C68-8B21-15A54B1C2B70}">
      <dgm:prSet/>
      <dgm:spPr/>
      <dgm:t>
        <a:bodyPr/>
        <a:lstStyle/>
        <a:p>
          <a:endParaRPr lang="ru-RU"/>
        </a:p>
      </dgm:t>
    </dgm:pt>
    <dgm:pt modelId="{FD28B6FE-3B87-4B53-981D-925598C8E74C}" type="sibTrans" cxnId="{E75EC1EF-ACFD-4C68-8B21-15A54B1C2B70}">
      <dgm:prSet/>
      <dgm:spPr/>
      <dgm:t>
        <a:bodyPr/>
        <a:lstStyle/>
        <a:p>
          <a:endParaRPr lang="ru-RU"/>
        </a:p>
      </dgm:t>
    </dgm:pt>
    <dgm:pt modelId="{B8BDCACA-DB1C-4B3E-AC9E-8845860A180A}" type="pres">
      <dgm:prSet presAssocID="{DB828BE0-0D19-4282-9FD3-FCAE24340B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30393C9-9DC2-404F-8828-BD0763C5C235}" type="pres">
      <dgm:prSet presAssocID="{DB828BE0-0D19-4282-9FD3-FCAE24340BD3}" presName="Name1" presStyleCnt="0"/>
      <dgm:spPr/>
    </dgm:pt>
    <dgm:pt modelId="{C414D484-1F35-4AA4-82FF-4096A4B6B14C}" type="pres">
      <dgm:prSet presAssocID="{DB828BE0-0D19-4282-9FD3-FCAE24340BD3}" presName="cycle" presStyleCnt="0"/>
      <dgm:spPr/>
    </dgm:pt>
    <dgm:pt modelId="{328D6770-CCAE-42B4-85E0-EE313FE5DAA8}" type="pres">
      <dgm:prSet presAssocID="{DB828BE0-0D19-4282-9FD3-FCAE24340BD3}" presName="srcNode" presStyleLbl="node1" presStyleIdx="0" presStyleCnt="1"/>
      <dgm:spPr/>
    </dgm:pt>
    <dgm:pt modelId="{ADE80208-9898-412A-B21D-CB1DAF5E2ACB}" type="pres">
      <dgm:prSet presAssocID="{DB828BE0-0D19-4282-9FD3-FCAE24340BD3}" presName="conn" presStyleLbl="parChTrans1D2" presStyleIdx="0" presStyleCnt="1"/>
      <dgm:spPr/>
      <dgm:t>
        <a:bodyPr/>
        <a:lstStyle/>
        <a:p>
          <a:endParaRPr lang="ru-RU"/>
        </a:p>
      </dgm:t>
    </dgm:pt>
    <dgm:pt modelId="{2C0997E7-1424-40BE-8C51-6D32BF7E7F08}" type="pres">
      <dgm:prSet presAssocID="{DB828BE0-0D19-4282-9FD3-FCAE24340BD3}" presName="extraNode" presStyleLbl="node1" presStyleIdx="0" presStyleCnt="1"/>
      <dgm:spPr/>
    </dgm:pt>
    <dgm:pt modelId="{AD927E3F-4966-44C1-9737-3E1F8A6AE4D5}" type="pres">
      <dgm:prSet presAssocID="{DB828BE0-0D19-4282-9FD3-FCAE24340BD3}" presName="dstNode" presStyleLbl="node1" presStyleIdx="0" presStyleCnt="1"/>
      <dgm:spPr/>
    </dgm:pt>
    <dgm:pt modelId="{EC886A0A-A31D-4DF6-A155-C9D082B76E6D}" type="pres">
      <dgm:prSet presAssocID="{CA25409F-447A-4673-A79E-13FC935C116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9708F-C371-47D9-9A02-B1FCC45A126E}" type="pres">
      <dgm:prSet presAssocID="{CA25409F-447A-4673-A79E-13FC935C1167}" presName="accent_1" presStyleCnt="0"/>
      <dgm:spPr/>
    </dgm:pt>
    <dgm:pt modelId="{B51D371E-2E77-4D24-BC84-A61CD22BB18D}" type="pres">
      <dgm:prSet presAssocID="{CA25409F-447A-4673-A79E-13FC935C1167}" presName="accentRepeatNode" presStyleLbl="solidFgAcc1" presStyleIdx="0" presStyleCnt="1"/>
      <dgm:spPr/>
    </dgm:pt>
  </dgm:ptLst>
  <dgm:cxnLst>
    <dgm:cxn modelId="{AFC46004-E96B-4AC5-9410-F7D7ED679711}" type="presOf" srcId="{FD28B6FE-3B87-4B53-981D-925598C8E74C}" destId="{ADE80208-9898-412A-B21D-CB1DAF5E2ACB}" srcOrd="0" destOrd="0" presId="urn:microsoft.com/office/officeart/2008/layout/VerticalCurvedList"/>
    <dgm:cxn modelId="{E75EC1EF-ACFD-4C68-8B21-15A54B1C2B70}" srcId="{DB828BE0-0D19-4282-9FD3-FCAE24340BD3}" destId="{CA25409F-447A-4673-A79E-13FC935C1167}" srcOrd="0" destOrd="0" parTransId="{43A6E6EF-F3FA-41E3-8590-4B257A7CBC14}" sibTransId="{FD28B6FE-3B87-4B53-981D-925598C8E74C}"/>
    <dgm:cxn modelId="{784E6710-B48F-4A7E-8E20-2BB5CACE0C99}" type="presOf" srcId="{CA25409F-447A-4673-A79E-13FC935C1167}" destId="{EC886A0A-A31D-4DF6-A155-C9D082B76E6D}" srcOrd="0" destOrd="0" presId="urn:microsoft.com/office/officeart/2008/layout/VerticalCurvedList"/>
    <dgm:cxn modelId="{985E647A-BED9-4B56-ACBA-41EDD9DC0A24}" type="presOf" srcId="{DB828BE0-0D19-4282-9FD3-FCAE24340BD3}" destId="{B8BDCACA-DB1C-4B3E-AC9E-8845860A180A}" srcOrd="0" destOrd="0" presId="urn:microsoft.com/office/officeart/2008/layout/VerticalCurvedList"/>
    <dgm:cxn modelId="{5755F018-7347-4F04-89B4-956C6C925164}" type="presParOf" srcId="{B8BDCACA-DB1C-4B3E-AC9E-8845860A180A}" destId="{630393C9-9DC2-404F-8828-BD0763C5C235}" srcOrd="0" destOrd="0" presId="urn:microsoft.com/office/officeart/2008/layout/VerticalCurvedList"/>
    <dgm:cxn modelId="{73ABCA13-3C27-4094-B4BC-BF8294E94A74}" type="presParOf" srcId="{630393C9-9DC2-404F-8828-BD0763C5C235}" destId="{C414D484-1F35-4AA4-82FF-4096A4B6B14C}" srcOrd="0" destOrd="0" presId="urn:microsoft.com/office/officeart/2008/layout/VerticalCurvedList"/>
    <dgm:cxn modelId="{0ABA3A10-FC63-45D8-8B8F-B80BF9FD7CB9}" type="presParOf" srcId="{C414D484-1F35-4AA4-82FF-4096A4B6B14C}" destId="{328D6770-CCAE-42B4-85E0-EE313FE5DAA8}" srcOrd="0" destOrd="0" presId="urn:microsoft.com/office/officeart/2008/layout/VerticalCurvedList"/>
    <dgm:cxn modelId="{6551D009-750D-49A5-BAF6-29EDCC00418D}" type="presParOf" srcId="{C414D484-1F35-4AA4-82FF-4096A4B6B14C}" destId="{ADE80208-9898-412A-B21D-CB1DAF5E2ACB}" srcOrd="1" destOrd="0" presId="urn:microsoft.com/office/officeart/2008/layout/VerticalCurvedList"/>
    <dgm:cxn modelId="{0E866C57-9DD1-461E-9B98-E166F1523284}" type="presParOf" srcId="{C414D484-1F35-4AA4-82FF-4096A4B6B14C}" destId="{2C0997E7-1424-40BE-8C51-6D32BF7E7F08}" srcOrd="2" destOrd="0" presId="urn:microsoft.com/office/officeart/2008/layout/VerticalCurvedList"/>
    <dgm:cxn modelId="{67E392C0-94AB-43D4-9242-62659177C363}" type="presParOf" srcId="{C414D484-1F35-4AA4-82FF-4096A4B6B14C}" destId="{AD927E3F-4966-44C1-9737-3E1F8A6AE4D5}" srcOrd="3" destOrd="0" presId="urn:microsoft.com/office/officeart/2008/layout/VerticalCurvedList"/>
    <dgm:cxn modelId="{CDBCC937-CD38-4DF5-ABD3-E21B78C4C98B}" type="presParOf" srcId="{630393C9-9DC2-404F-8828-BD0763C5C235}" destId="{EC886A0A-A31D-4DF6-A155-C9D082B76E6D}" srcOrd="1" destOrd="0" presId="urn:microsoft.com/office/officeart/2008/layout/VerticalCurvedList"/>
    <dgm:cxn modelId="{DC458EFE-B0EA-413D-8A10-51863D843C52}" type="presParOf" srcId="{630393C9-9DC2-404F-8828-BD0763C5C235}" destId="{0B39708F-C371-47D9-9A02-B1FCC45A126E}" srcOrd="2" destOrd="0" presId="urn:microsoft.com/office/officeart/2008/layout/VerticalCurvedList"/>
    <dgm:cxn modelId="{0A04559E-68C9-4096-B319-F480C7B22F5E}" type="presParOf" srcId="{0B39708F-C371-47D9-9A02-B1FCC45A126E}" destId="{B51D371E-2E77-4D24-BC84-A61CD22BB1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90618-B235-4B14-8CF8-0796ADB93E61}">
      <dsp:nvSpPr>
        <dsp:cNvPr id="0" name=""/>
        <dsp:cNvSpPr/>
      </dsp:nvSpPr>
      <dsp:spPr>
        <a:xfrm>
          <a:off x="4572000" y="2173365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D935E-4B37-4960-A43B-E19C4E134D35}">
      <dsp:nvSpPr>
        <dsp:cNvPr id="0" name=""/>
        <dsp:cNvSpPr/>
      </dsp:nvSpPr>
      <dsp:spPr>
        <a:xfrm>
          <a:off x="4526280" y="2173365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D0182-92D9-46DD-9A45-05A5450335F8}">
      <dsp:nvSpPr>
        <dsp:cNvPr id="0" name=""/>
        <dsp:cNvSpPr/>
      </dsp:nvSpPr>
      <dsp:spPr>
        <a:xfrm>
          <a:off x="1337276" y="2173365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CE229-27F6-4AC0-9359-721DAE8B673B}">
      <dsp:nvSpPr>
        <dsp:cNvPr id="0" name=""/>
        <dsp:cNvSpPr/>
      </dsp:nvSpPr>
      <dsp:spPr>
        <a:xfrm>
          <a:off x="3101671" y="548679"/>
          <a:ext cx="2940657" cy="1624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Деятельность министерства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101671" y="548679"/>
        <a:ext cx="2940657" cy="1624686"/>
      </dsp:txXfrm>
    </dsp:sp>
    <dsp:sp modelId="{0AB843B4-130E-4577-9E66-EF3FD96454E1}">
      <dsp:nvSpPr>
        <dsp:cNvPr id="0" name=""/>
        <dsp:cNvSpPr/>
      </dsp:nvSpPr>
      <dsp:spPr>
        <a:xfrm>
          <a:off x="613" y="2734764"/>
          <a:ext cx="2673325" cy="3574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Проведение внеплановых проверок </a:t>
          </a:r>
          <a:r>
            <a:rPr lang="ru-RU" sz="2300" kern="1200" dirty="0" smtClean="0"/>
            <a:t>по обращениям граждан</a:t>
          </a:r>
          <a:endParaRPr lang="ru-RU" sz="2300" kern="1200" dirty="0"/>
        </a:p>
      </dsp:txBody>
      <dsp:txXfrm>
        <a:off x="613" y="2734764"/>
        <a:ext cx="2673325" cy="3574556"/>
      </dsp:txXfrm>
    </dsp:sp>
    <dsp:sp modelId="{295970EE-AA40-4CCA-8575-32D5FE6ECD56}">
      <dsp:nvSpPr>
        <dsp:cNvPr id="0" name=""/>
        <dsp:cNvSpPr/>
      </dsp:nvSpPr>
      <dsp:spPr>
        <a:xfrm>
          <a:off x="3235337" y="2734764"/>
          <a:ext cx="2673325" cy="3574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Проведение проверок без взаимодействия </a:t>
          </a:r>
          <a:endParaRPr lang="ru-RU" sz="2300" kern="1200" dirty="0"/>
        </a:p>
      </dsp:txBody>
      <dsp:txXfrm>
        <a:off x="3235337" y="2734764"/>
        <a:ext cx="2673325" cy="3574556"/>
      </dsp:txXfrm>
    </dsp:sp>
    <dsp:sp modelId="{86EFF169-A8C2-46BD-A686-AF11E827F35D}">
      <dsp:nvSpPr>
        <dsp:cNvPr id="0" name=""/>
        <dsp:cNvSpPr/>
      </dsp:nvSpPr>
      <dsp:spPr>
        <a:xfrm>
          <a:off x="6470060" y="2734764"/>
          <a:ext cx="2673325" cy="3574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 smtClean="0"/>
            <a:t>Профилактическая работа</a:t>
          </a:r>
          <a:endParaRPr lang="ru-RU" sz="2300" i="0" kern="1200" dirty="0"/>
        </a:p>
      </dsp:txBody>
      <dsp:txXfrm>
        <a:off x="6470060" y="2734764"/>
        <a:ext cx="2673325" cy="3574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36933-A3D8-4544-ACD5-EBC29DD77F98}">
      <dsp:nvSpPr>
        <dsp:cNvPr id="0" name=""/>
        <dsp:cNvSpPr/>
      </dsp:nvSpPr>
      <dsp:spPr>
        <a:xfrm>
          <a:off x="440102" y="216023"/>
          <a:ext cx="8422052" cy="1505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 2018 год проведено 403 внеплановые проверки по основаниям:</a:t>
          </a:r>
          <a:endParaRPr lang="ru-RU" sz="3400" kern="1200" dirty="0"/>
        </a:p>
      </dsp:txBody>
      <dsp:txXfrm>
        <a:off x="484198" y="260119"/>
        <a:ext cx="8333860" cy="1417343"/>
      </dsp:txXfrm>
    </dsp:sp>
    <dsp:sp modelId="{17618C6C-DDA3-40B4-9882-580DE855EC7A}">
      <dsp:nvSpPr>
        <dsp:cNvPr id="0" name=""/>
        <dsp:cNvSpPr/>
      </dsp:nvSpPr>
      <dsp:spPr>
        <a:xfrm>
          <a:off x="207029" y="4168192"/>
          <a:ext cx="4270456" cy="1746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обращений граждан, содержащих сведения о возникновении угрозы причинения вреда жизни и здоровью</a:t>
          </a:r>
          <a:endParaRPr lang="ru-RU" sz="1700" kern="1200" dirty="0"/>
        </a:p>
      </dsp:txBody>
      <dsp:txXfrm>
        <a:off x="258183" y="4219346"/>
        <a:ext cx="4168148" cy="1644229"/>
      </dsp:txXfrm>
    </dsp:sp>
    <dsp:sp modelId="{A2A1C733-3204-4EF3-87E5-2E2BE0138E78}">
      <dsp:nvSpPr>
        <dsp:cNvPr id="0" name=""/>
        <dsp:cNvSpPr/>
      </dsp:nvSpPr>
      <dsp:spPr>
        <a:xfrm>
          <a:off x="4651346" y="1956793"/>
          <a:ext cx="4477628" cy="3956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Выявлено 13 нарушений в результате которых заявителям отказано в предоставлении лицензии.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Возбуждено дело об административном правонарушении, назначено административное наказание </a:t>
          </a:r>
          <a:r>
            <a:rPr lang="ru-RU" sz="1700" kern="1200" dirty="0" err="1" smtClean="0"/>
            <a:t>ввиде</a:t>
          </a:r>
          <a:r>
            <a:rPr lang="ru-RU" sz="1700" kern="1200" dirty="0" smtClean="0"/>
            <a:t> административного штрафа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767216" y="2072663"/>
        <a:ext cx="4245888" cy="3724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EDA66-FCA7-499E-8D66-8B4E49174390}">
      <dsp:nvSpPr>
        <dsp:cNvPr id="0" name=""/>
        <dsp:cNvSpPr/>
      </dsp:nvSpPr>
      <dsp:spPr>
        <a:xfrm>
          <a:off x="0" y="366694"/>
          <a:ext cx="2243855" cy="60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материалы направлены для рассмотрения в суд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00127" y="366694"/>
        <a:ext cx="1643601" cy="600254"/>
      </dsp:txXfrm>
    </dsp:sp>
    <dsp:sp modelId="{0ACAC38D-5259-4806-81D6-3FC47FAA7F21}">
      <dsp:nvSpPr>
        <dsp:cNvPr id="0" name=""/>
        <dsp:cNvSpPr/>
      </dsp:nvSpPr>
      <dsp:spPr>
        <a:xfrm>
          <a:off x="2119631" y="430837"/>
          <a:ext cx="1696794" cy="498210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3 материала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368736" y="430837"/>
        <a:ext cx="1198584" cy="498210"/>
      </dsp:txXfrm>
    </dsp:sp>
    <dsp:sp modelId="{D9B94D22-8251-4E66-96BA-7E5146CED47B}">
      <dsp:nvSpPr>
        <dsp:cNvPr id="0" name=""/>
        <dsp:cNvSpPr/>
      </dsp:nvSpPr>
      <dsp:spPr>
        <a:xfrm>
          <a:off x="0" y="1381370"/>
          <a:ext cx="2053214" cy="60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Административный штраф заменен на предупреждение 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00127" y="1381370"/>
        <a:ext cx="1452960" cy="600254"/>
      </dsp:txXfrm>
    </dsp:sp>
    <dsp:sp modelId="{89455AE5-0BC7-4FFF-9D29-715717EF8F7C}">
      <dsp:nvSpPr>
        <dsp:cNvPr id="0" name=""/>
        <dsp:cNvSpPr/>
      </dsp:nvSpPr>
      <dsp:spPr>
        <a:xfrm>
          <a:off x="1872213" y="1368152"/>
          <a:ext cx="1917136" cy="645573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88 </a:t>
          </a:r>
          <a:r>
            <a:rPr lang="ru-RU" sz="700" kern="1200" dirty="0" err="1" smtClean="0">
              <a:solidFill>
                <a:schemeClr val="bg1"/>
              </a:solidFill>
            </a:rPr>
            <a:t>субъектв</a:t>
          </a:r>
          <a:r>
            <a:rPr lang="ru-RU" sz="700" kern="1200" dirty="0" smtClean="0">
              <a:solidFill>
                <a:schemeClr val="bg1"/>
              </a:solidFill>
            </a:rPr>
            <a:t> малого и среднего предпринимательства, впервые допустивших административное правонарушение</a:t>
          </a:r>
          <a:endParaRPr lang="ru-RU" sz="700" kern="1200" dirty="0">
            <a:solidFill>
              <a:schemeClr val="bg1"/>
            </a:solidFill>
          </a:endParaRPr>
        </a:p>
      </dsp:txBody>
      <dsp:txXfrm>
        <a:off x="2195000" y="1368152"/>
        <a:ext cx="1271563" cy="645573"/>
      </dsp:txXfrm>
    </dsp:sp>
    <dsp:sp modelId="{60200B44-BC69-4816-8174-D144BCD38BC1}">
      <dsp:nvSpPr>
        <dsp:cNvPr id="0" name=""/>
        <dsp:cNvSpPr/>
      </dsp:nvSpPr>
      <dsp:spPr>
        <a:xfrm>
          <a:off x="0" y="2594490"/>
          <a:ext cx="2099764" cy="60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Выдано предписаний об устранении выявленных нарушений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300127" y="2594490"/>
        <a:ext cx="1499510" cy="600254"/>
      </dsp:txXfrm>
    </dsp:sp>
    <dsp:sp modelId="{464B0A3B-93B7-40F1-86F3-FFB4F14406A1}">
      <dsp:nvSpPr>
        <dsp:cNvPr id="0" name=""/>
        <dsp:cNvSpPr/>
      </dsp:nvSpPr>
      <dsp:spPr>
        <a:xfrm>
          <a:off x="1994290" y="2586380"/>
          <a:ext cx="1780053" cy="600254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67 предписаний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294417" y="2586380"/>
        <a:ext cx="1179799" cy="600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80208-9898-412A-B21D-CB1DAF5E2ACB}">
      <dsp:nvSpPr>
        <dsp:cNvPr id="0" name=""/>
        <dsp:cNvSpPr/>
      </dsp:nvSpPr>
      <dsp:spPr>
        <a:xfrm>
          <a:off x="-5680803" y="-944691"/>
          <a:ext cx="7350384" cy="7350384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86A0A-A31D-4DF6-A155-C9D082B76E6D}">
      <dsp:nvSpPr>
        <dsp:cNvPr id="0" name=""/>
        <dsp:cNvSpPr/>
      </dsp:nvSpPr>
      <dsp:spPr>
        <a:xfrm>
          <a:off x="1621133" y="1433593"/>
          <a:ext cx="7415362" cy="2593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733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выдано 82 предостережения о недопустимости нарушения обязательных требований</a:t>
          </a:r>
          <a:endParaRPr lang="ru-RU" sz="3400" kern="1200" dirty="0"/>
        </a:p>
      </dsp:txBody>
      <dsp:txXfrm>
        <a:off x="1621133" y="1433593"/>
        <a:ext cx="7415362" cy="2593812"/>
      </dsp:txXfrm>
    </dsp:sp>
    <dsp:sp modelId="{B51D371E-2E77-4D24-BC84-A61CD22BB18D}">
      <dsp:nvSpPr>
        <dsp:cNvPr id="0" name=""/>
        <dsp:cNvSpPr/>
      </dsp:nvSpPr>
      <dsp:spPr>
        <a:xfrm>
          <a:off x="0" y="1109366"/>
          <a:ext cx="3242266" cy="3242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F326-EC4E-47FC-806D-2547894EF708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E7CD-68F4-4FEF-856C-BD8B3D170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E7CD-68F4-4FEF-856C-BD8B3D1702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1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E7CD-68F4-4FEF-856C-BD8B3D1702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6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511812-DFAA-4E86-AFD8-D793AFDB6EA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A39EF-3F75-46E4-90A9-2AB54ABA3F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8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50" y="18864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экономики,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торговли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предпринимательства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661248"/>
            <a:ext cx="799288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Результаты регионального государственного контроля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области розничной продажи алкогольной и спиртосодержащей продукции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38963"/>
            <a:ext cx="3297594" cy="36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22728" cy="69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16632"/>
            <a:ext cx="77768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Статьи КоАП РФ, </a:t>
            </a:r>
            <a:r>
              <a:rPr lang="ru-RU" b="1" dirty="0"/>
              <a:t>которыми установлена административная ответственность за нарушения в сфера алкогольного рынка</a:t>
            </a:r>
            <a:endParaRPr lang="ru-RU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268760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15.12 ч.4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195736" y="1268760"/>
            <a:ext cx="6624736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Производство или продажа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информации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11154" y="3140968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15.13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195736" y="3140968"/>
            <a:ext cx="6624736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Искажение информации и (или) нарушение порядка и сроков при декларировании производства, оборота и (или) использования этилового спирта, алкогольной и спиртосодержащей продукции, использования производственных </a:t>
            </a:r>
            <a:r>
              <a:rPr lang="ru-RU" dirty="0" smtClean="0"/>
              <a:t>мощностей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013176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19.4 ч.6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195736" y="5013176"/>
            <a:ext cx="6624736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Неповиновение законному распоряжению должностного лица органа, осуществляющего государственный надзор (контроль), должностного лица организации, уполномоченной в соответствии с федеральными законами на осуществление государственного надзора, должностного лица органа, осуществляющего муниципальный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9406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22728" cy="69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16632"/>
            <a:ext cx="77768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Статьи КоАП РФ, </a:t>
            </a:r>
            <a:r>
              <a:rPr lang="ru-RU" b="1" dirty="0"/>
              <a:t>которыми установлена административная ответственность за нарушения в сфера алкогольного рынка</a:t>
            </a:r>
            <a:endParaRPr lang="ru-RU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268760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19.5 ч.22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2195736" y="1268760"/>
            <a:ext cx="6624736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 </a:t>
            </a:r>
            <a:endParaRPr lang="ru-RU" sz="1500" dirty="0" smtClean="0"/>
          </a:p>
          <a:p>
            <a:pPr algn="ctr"/>
            <a:r>
              <a:rPr lang="ru-RU" sz="1500" dirty="0" smtClean="0"/>
              <a:t>Невыполнение </a:t>
            </a:r>
            <a:r>
              <a:rPr lang="ru-RU" sz="1500" dirty="0"/>
              <a:t>в срок законного предписания (постановления, представления, решения) органа (должностного лица), осуществляющего государственный надзор (контроль), организации, уполномоченной в соответствии с федеральными законами на осуществление государственного надзора (должностного лица), органа (должностного лица), осуществляющего муниципальный контроль</a:t>
            </a:r>
          </a:p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07504" y="3068960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19.6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195736" y="3068960"/>
            <a:ext cx="6624736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 </a:t>
            </a:r>
            <a:endParaRPr lang="ru-RU" sz="1500" dirty="0" smtClean="0"/>
          </a:p>
          <a:p>
            <a:pPr algn="ctr"/>
            <a:r>
              <a:rPr lang="ru-RU" sz="1500" dirty="0"/>
              <a:t>Непринятие мер по устранению причин и условий, способствовавших совершению административного правонарушения</a:t>
            </a:r>
          </a:p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07504" y="4391649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19.7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2195736" y="4391649"/>
            <a:ext cx="66247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 </a:t>
            </a:r>
            <a:endParaRPr lang="ru-RU" sz="1500" dirty="0" smtClean="0"/>
          </a:p>
          <a:p>
            <a:pPr algn="ctr"/>
            <a:r>
              <a:rPr lang="ru-RU" sz="1500" dirty="0"/>
              <a:t>Непредставление сведений (информации)</a:t>
            </a:r>
          </a:p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12845" y="5301208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20.25 ч.1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195736" y="5302696"/>
            <a:ext cx="66247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Уклонение </a:t>
            </a:r>
            <a:r>
              <a:rPr lang="ru-RU" sz="1500" dirty="0"/>
              <a:t>от исполнения административного наказания</a:t>
            </a:r>
          </a:p>
        </p:txBody>
      </p:sp>
    </p:spTree>
    <p:extLst>
      <p:ext uri="{BB962C8B-B14F-4D97-AF65-F5344CB8AC3E}">
        <p14:creationId xmlns:p14="http://schemas.microsoft.com/office/powerpoint/2010/main" val="325266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1" y="836712"/>
            <a:ext cx="8928992" cy="5956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09132" cy="564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80528" y="23479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Проверочный лист «ЧЕК-ЛИСТ»</a:t>
            </a:r>
          </a:p>
        </p:txBody>
      </p:sp>
    </p:spTree>
    <p:extLst>
      <p:ext uri="{BB962C8B-B14F-4D97-AF65-F5344CB8AC3E}">
        <p14:creationId xmlns:p14="http://schemas.microsoft.com/office/powerpoint/2010/main" val="107381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622728" cy="69060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43608" y="108527"/>
            <a:ext cx="7704856" cy="1664289"/>
            <a:chOff x="440102" y="216023"/>
            <a:chExt cx="8422052" cy="150553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0102" y="216023"/>
              <a:ext cx="8422052" cy="15055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84198" y="260119"/>
              <a:ext cx="8333860" cy="1417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>
                  <a:solidFill>
                    <a:schemeClr val="bg1"/>
                  </a:solidFill>
                </a:rPr>
                <a:t>мобильное приложение </a:t>
              </a:r>
              <a:r>
                <a:rPr lang="ru-RU" sz="3600" dirty="0" smtClean="0">
                  <a:solidFill>
                    <a:schemeClr val="bg1"/>
                  </a:solidFill>
                </a:rPr>
                <a:t>АНТИКОНТРАФАКТАЛКО</a:t>
              </a:r>
              <a:endParaRPr lang="ru-RU" sz="3400" kern="1200" dirty="0"/>
            </a:p>
          </p:txBody>
        </p:sp>
      </p:grpSp>
      <p:sp>
        <p:nvSpPr>
          <p:cNvPr id="7" name="Выноска со стрелкой вправо 6"/>
          <p:cNvSpPr/>
          <p:nvPr/>
        </p:nvSpPr>
        <p:spPr>
          <a:xfrm>
            <a:off x="395536" y="2708920"/>
            <a:ext cx="3096344" cy="331236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Установите приложение на ваше устройство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iPhone, iPad, Android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563888" y="2708920"/>
            <a:ext cx="3096344" cy="331236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Зарегистрируйтесь в приложении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762518" y="2708920"/>
            <a:ext cx="2088232" cy="33123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Проверяйте алкогольную продукцию перед покупкой и осуществляйте общественный контроль организаций общественной торговли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1043608" y="2276872"/>
            <a:ext cx="720080" cy="72008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245101" y="2300134"/>
            <a:ext cx="720080" cy="72008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7446594" y="2290289"/>
            <a:ext cx="720080" cy="72008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1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70473"/>
            <a:ext cx="81698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7186" y="6381328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798145" cy="8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50" y="18864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экономики,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торговли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предпринимательства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38963"/>
            <a:ext cx="3297594" cy="3657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661248"/>
            <a:ext cx="799288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Вопросы правоприменительной практики соблюдения обязательных требований в сфере оборота алкогольной и спиртосодержащей продукции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8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8" y="7675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региональному государственному контролю (надзору) в области розничной продажи алкогольной и спиртосодержащей продукции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79" y="-2489"/>
            <a:ext cx="694323" cy="77000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1259632" y="1700808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14" y="1700808"/>
            <a:ext cx="414564" cy="12497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718130"/>
            <a:ext cx="414564" cy="12497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3022604"/>
            <a:ext cx="1944216" cy="36933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лицензионный контроль за розничной продажей алкогольной продукции и розничной продажей алкогольной продукции при оказании услуг общественного питания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8588" y="3022604"/>
            <a:ext cx="3240360" cy="3323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за соблюдением обязательных требований к розничной продаже алкогольной продукции и розничной продаже алкогольной продукции при оказании услуг общественного питания, установленных статьей 16 Федерального закона от 22 ноября 1995 г. N 171-ФЗ, обязательных требований к розничной продаже спиртосодержащей продукции, за исключением государственного контроля за соблюдением требований технических регламентов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232" y="3022604"/>
            <a:ext cx="1944216" cy="353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за представлением деклараций об объеме розничной продажи алкогольной и спиртосодержащей продукции, об объеме собранного винограда для производства винодельческой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1063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8" y="76751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сегодняшний день на территории Республики Мордовия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t="36162" r="41951" b="22212"/>
          <a:stretch/>
        </p:blipFill>
        <p:spPr bwMode="auto">
          <a:xfrm>
            <a:off x="58136" y="2192123"/>
            <a:ext cx="2913962" cy="347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95" y="3356992"/>
            <a:ext cx="277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выдано 214 лицензии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5260" y="1408544"/>
            <a:ext cx="5500564" cy="868327"/>
          </a:xfrm>
          <a:prstGeom prst="rect">
            <a:avLst/>
          </a:prstGeom>
          <a:gradFill>
            <a:gsLst>
              <a:gs pos="97000">
                <a:schemeClr val="bg2">
                  <a:lumMod val="75000"/>
                </a:schemeClr>
              </a:gs>
              <a:gs pos="100000">
                <a:schemeClr val="accent4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3280 территориально-обособленных объектов,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них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75073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3 125 магазинов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750731"/>
            <a:ext cx="2808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155 </a:t>
            </a:r>
            <a:r>
              <a:rPr lang="ru-RU" sz="1600" dirty="0" smtClean="0"/>
              <a:t>предприятий общественного питания</a:t>
            </a:r>
            <a:endParaRPr lang="ru-RU" sz="1600" dirty="0"/>
          </a:p>
        </p:txBody>
      </p:sp>
      <p:pic>
        <p:nvPicPr>
          <p:cNvPr id="2054" name="Picture 6" descr="http://80skiparty.com/wp-content/uploads/2018/01/cool-ispirational-images-cartoon-snack-shop-pictures-inspirational-pictures-ispirational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664296" cy="25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80" y="3120063"/>
            <a:ext cx="2664296" cy="320045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9195" y="6094782"/>
            <a:ext cx="8765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95C"/>
                </a:solidFill>
              </a:rPr>
              <a:t>Территория </a:t>
            </a:r>
            <a:r>
              <a:rPr lang="ru-RU" sz="1600" b="1" dirty="0" smtClean="0">
                <a:solidFill>
                  <a:srgbClr val="00295C"/>
                </a:solidFill>
              </a:rPr>
              <a:t>республики: </a:t>
            </a:r>
            <a:r>
              <a:rPr lang="ru-RU" sz="1600" dirty="0">
                <a:solidFill>
                  <a:srgbClr val="00295C"/>
                </a:solidFill>
              </a:rPr>
              <a:t>площадь </a:t>
            </a:r>
            <a:r>
              <a:rPr lang="ru-RU" sz="1600" dirty="0"/>
              <a:t>26,1 тыс</a:t>
            </a:r>
            <a:r>
              <a:rPr lang="ru-RU" sz="1600" dirty="0" smtClean="0"/>
              <a:t>.</a:t>
            </a:r>
            <a:r>
              <a:rPr lang="ru-RU" sz="1600" dirty="0" smtClean="0">
                <a:solidFill>
                  <a:srgbClr val="00295C"/>
                </a:solidFill>
              </a:rPr>
              <a:t> </a:t>
            </a:r>
            <a:r>
              <a:rPr lang="ru-RU" sz="1600" dirty="0">
                <a:solidFill>
                  <a:srgbClr val="00295C"/>
                </a:solidFill>
              </a:rPr>
              <a:t>км², протяжённость с </a:t>
            </a:r>
            <a:r>
              <a:rPr lang="ru-RU" sz="1600" dirty="0" smtClean="0">
                <a:solidFill>
                  <a:srgbClr val="00295C"/>
                </a:solidFill>
              </a:rPr>
              <a:t>запада на восток — около 280</a:t>
            </a:r>
            <a:r>
              <a:rPr lang="ru-RU" sz="1600" dirty="0">
                <a:solidFill>
                  <a:srgbClr val="00295C"/>
                </a:solidFill>
              </a:rPr>
              <a:t> км.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79" y="-2489"/>
            <a:ext cx="694323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49747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127391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20641597"/>
              </p:ext>
            </p:extLst>
          </p:nvPr>
        </p:nvGraphicFramePr>
        <p:xfrm>
          <a:off x="-30155" y="908721"/>
          <a:ext cx="9131222" cy="591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7504" y="2924944"/>
            <a:ext cx="439248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заявлений о выдаче, переоформлении лицензии, продлении срока действия лицензии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88" y="116632"/>
            <a:ext cx="84409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204" y="908720"/>
            <a:ext cx="8610276" cy="64807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нарушения, выявленные в ходе внеплановых проверок: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38221723"/>
              </p:ext>
            </p:extLst>
          </p:nvPr>
        </p:nvGraphicFramePr>
        <p:xfrm>
          <a:off x="282204" y="1660176"/>
          <a:ext cx="4305138" cy="495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4919439" y="1700808"/>
            <a:ext cx="3960440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/>
              <a:t>возбуждено </a:t>
            </a:r>
            <a:r>
              <a:rPr lang="ru-RU" sz="1400" dirty="0" smtClean="0"/>
              <a:t>90 дел </a:t>
            </a:r>
            <a:r>
              <a:rPr lang="ru-RU" sz="1400" dirty="0"/>
              <a:t>об административном производстве, составлено </a:t>
            </a:r>
            <a:r>
              <a:rPr lang="ru-RU" sz="1400" dirty="0" smtClean="0"/>
              <a:t>90 протоколов</a:t>
            </a:r>
            <a:endParaRPr lang="ru-RU" sz="14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4173868"/>
              </p:ext>
            </p:extLst>
          </p:nvPr>
        </p:nvGraphicFramePr>
        <p:xfrm>
          <a:off x="4932040" y="3429000"/>
          <a:ext cx="39604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913498" y="2564904"/>
            <a:ext cx="3960440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/>
              <a:t>вынесено </a:t>
            </a:r>
            <a:r>
              <a:rPr lang="ru-RU" sz="1400" dirty="0" smtClean="0"/>
              <a:t>8 постановлений </a:t>
            </a:r>
            <a:r>
              <a:rPr lang="ru-RU" sz="1400" dirty="0"/>
              <a:t>о назначении </a:t>
            </a:r>
            <a:r>
              <a:rPr lang="ru-RU" sz="1400" dirty="0" smtClean="0"/>
              <a:t>наказания в виде административного штрафа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74" y="34874"/>
            <a:ext cx="694736" cy="7704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2124" y="1655663"/>
            <a:ext cx="4217788" cy="167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- по статье 15.13 «искажение информации и (или) нарушение порядка и сроков при декларировании производства, оборота и (или) использования этилового спирта, алкогольной и спиртосодержащей продукции, использования производственных мощностей» -  77</a:t>
            </a: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2204" y="3428999"/>
            <a:ext cx="4217788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по части 2 статьи 14.6 «Нарушение порядка ценообразования» - 1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2124" y="4509120"/>
            <a:ext cx="4217788" cy="773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- по статье 14.19 «Нарушение порядка учета оборота алкогольной продукции либо </a:t>
            </a:r>
            <a:r>
              <a:rPr lang="ru-RU" sz="1400" dirty="0" err="1"/>
              <a:t>нефиксация</a:t>
            </a:r>
            <a:r>
              <a:rPr lang="ru-RU" sz="1400" dirty="0"/>
              <a:t> информации в ЕГАИС» -  2;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124" y="5445224"/>
            <a:ext cx="42177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- по части 1 статьи 14.17 «производство или оборот этилового спирта, алкогольной и спиртосодержащей продукции с нарушением лицензионных </a:t>
            </a:r>
            <a:r>
              <a:rPr lang="ru-RU" sz="1400" dirty="0" smtClean="0"/>
              <a:t>требований - </a:t>
            </a:r>
            <a:r>
              <a:rPr lang="ru-RU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560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1170711"/>
              </p:ext>
            </p:extLst>
          </p:nvPr>
        </p:nvGraphicFramePr>
        <p:xfrm>
          <a:off x="0" y="1397000"/>
          <a:ext cx="903649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957" y="8367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ероприятия </a:t>
            </a:r>
            <a:r>
              <a:rPr lang="ru-RU" dirty="0"/>
              <a:t>по </a:t>
            </a:r>
            <a:r>
              <a:rPr lang="ru-RU" dirty="0" smtClean="0"/>
              <a:t>профилактике нарушений обязательных требований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4" y="167594"/>
            <a:ext cx="622728" cy="6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6" y="167848"/>
            <a:ext cx="622728" cy="6906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57" y="8367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Что делать при получении предостережения?</a:t>
            </a:r>
            <a:endParaRPr lang="ru-RU" b="1" dirty="0" smtClean="0"/>
          </a:p>
        </p:txBody>
      </p:sp>
      <p:sp>
        <p:nvSpPr>
          <p:cNvPr id="5" name="Пятиугольник 4"/>
          <p:cNvSpPr/>
          <p:nvPr/>
        </p:nvSpPr>
        <p:spPr>
          <a:xfrm>
            <a:off x="1043608" y="1393613"/>
            <a:ext cx="7776864" cy="136815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НЕОБХОДИМО рассмотреть </a:t>
            </a:r>
          </a:p>
          <a:p>
            <a:pPr algn="ctr"/>
            <a:r>
              <a:rPr lang="ru-RU" sz="2400" b="1" dirty="0" smtClean="0"/>
              <a:t>Игнорировать </a:t>
            </a:r>
            <a:r>
              <a:rPr lang="ru-RU" sz="2400" b="1" dirty="0"/>
              <a:t>его </a:t>
            </a:r>
            <a:r>
              <a:rPr lang="ru-RU" sz="2400" b="1" dirty="0" smtClean="0"/>
              <a:t>НЕ рекомендуется</a:t>
            </a:r>
            <a:endParaRPr lang="ru-RU" sz="24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077279" y="5099921"/>
            <a:ext cx="7776864" cy="136815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случае наличия возражений направить таковые в адрес Министерства</a:t>
            </a:r>
            <a:endParaRPr lang="ru-RU" sz="24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052843" y="3246767"/>
            <a:ext cx="7776864" cy="136815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ИСПОЛНИТЬ</a:t>
            </a:r>
            <a:endParaRPr lang="ru-RU" sz="2400" dirty="0" smtClean="0"/>
          </a:p>
          <a:p>
            <a:pPr algn="ctr"/>
            <a:r>
              <a:rPr lang="ru-RU" sz="2400" dirty="0" smtClean="0"/>
              <a:t>Уведомление направить в адрес Министерства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267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22728" cy="69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16632"/>
            <a:ext cx="77768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Статьи КоАП РФ, </a:t>
            </a:r>
            <a:r>
              <a:rPr lang="ru-RU" b="1" dirty="0" smtClean="0"/>
              <a:t>которыми установлена </a:t>
            </a:r>
            <a:r>
              <a:rPr lang="ru-RU" b="1" dirty="0" smtClean="0"/>
              <a:t>административная </a:t>
            </a:r>
            <a:r>
              <a:rPr lang="ru-RU" b="1" dirty="0" smtClean="0"/>
              <a:t>ответственность за нарушения в сфера </a:t>
            </a:r>
            <a:r>
              <a:rPr lang="ru-RU" b="1" dirty="0" smtClean="0"/>
              <a:t>алкогольного </a:t>
            </a:r>
            <a:r>
              <a:rPr lang="ru-RU" b="1" dirty="0" smtClean="0"/>
              <a:t>рынка</a:t>
            </a:r>
            <a:endParaRPr lang="ru-RU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1268760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14.6 ч.2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2195736" y="1268760"/>
            <a:ext cx="66247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Нарушение порядка ценообразования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07504" y="1982311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14.16 ч.1,2,2.1,3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195736" y="1982310"/>
            <a:ext cx="6624736" cy="6546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Нарушение правил продажи этилового спирта, алкогольной и спиртосодержащей продукции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07504" y="2924944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14.17 ч.1,3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2195736" y="2924944"/>
            <a:ext cx="6624736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Нарушение требований к производству или обороту этилового спирта, алкогольной и спиртосодержащей продукции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07504" y="3901924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14.17.1 ч.1,2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195736" y="3901924"/>
            <a:ext cx="6624736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Незаконная розничная продажа алкогольной и спиртосодержащей пищевой продукции физическими лицами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117523" y="4878904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14.17.2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2195736" y="4878904"/>
            <a:ext cx="6624736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Незаконное перемещение физическими лицами алкогольной продукции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117523" y="5855884"/>
            <a:ext cx="1728192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14.19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2195736" y="5855884"/>
            <a:ext cx="6624736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Нарушение государственного учета в области производства и оборота этилового спирта, алкогольной и спиртосодержащей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33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2274</TotalTime>
  <Words>804</Words>
  <Application>Microsoft Office PowerPoint</Application>
  <PresentationFormat>Экран (4:3)</PresentationFormat>
  <Paragraphs>103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</dc:creator>
  <cp:lastModifiedBy>Дарья Н. Фирсова</cp:lastModifiedBy>
  <cp:revision>197</cp:revision>
  <cp:lastPrinted>2018-09-12T07:14:08Z</cp:lastPrinted>
  <dcterms:created xsi:type="dcterms:W3CDTF">2018-03-28T12:53:36Z</dcterms:created>
  <dcterms:modified xsi:type="dcterms:W3CDTF">2018-12-24T06:10:47Z</dcterms:modified>
</cp:coreProperties>
</file>