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82" r:id="rId2"/>
    <p:sldId id="300" r:id="rId3"/>
    <p:sldId id="299" r:id="rId4"/>
    <p:sldId id="302" r:id="rId5"/>
    <p:sldId id="303" r:id="rId6"/>
    <p:sldId id="304" r:id="rId7"/>
    <p:sldId id="285" r:id="rId8"/>
    <p:sldId id="306" r:id="rId9"/>
    <p:sldId id="312" r:id="rId10"/>
    <p:sldId id="292" r:id="rId11"/>
    <p:sldId id="313" r:id="rId12"/>
    <p:sldId id="315" r:id="rId13"/>
    <p:sldId id="314" r:id="rId14"/>
    <p:sldId id="316" r:id="rId15"/>
    <p:sldId id="310" r:id="rId16"/>
    <p:sldId id="288" r:id="rId17"/>
    <p:sldId id="259" r:id="rId18"/>
    <p:sldId id="284" r:id="rId19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 varScale="1">
        <p:scale>
          <a:sx n="94" d="100"/>
          <a:sy n="94" d="100"/>
        </p:scale>
        <p:origin x="-67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7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E07FF-213A-434B-8C1D-E882B3824194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D095F-AE1A-4065-86FA-0F5993704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4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6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6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6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3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90" y="200026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0" y="204789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90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1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1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50" y="4767264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8CE675-824A-44DB-8D37-F5788B8FD9FC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8" y="4767264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81" y="4767264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7E02FFE-D4FA-4D36-863D-A6D1E32F2A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9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9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6" y="339502"/>
            <a:ext cx="6768750" cy="93610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	</a:t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</a:br>
            <a:r>
              <a:rPr lang="ru-RU" sz="3600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                  </a:t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/>
            </a:r>
            <a:b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22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МИНЭКОНОМИКИ </a:t>
            </a:r>
            <a:r>
              <a:rPr lang="ru-RU" sz="22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РЕСПУБЛИКИ  МОРДОВИЯ</a:t>
            </a:r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2046367"/>
            <a:ext cx="7955501" cy="203755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64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accent1"/>
                </a:solidFill>
              </a:rPr>
              <a:t>О </a:t>
            </a:r>
            <a:r>
              <a:rPr lang="ru-RU" sz="8000" b="1" dirty="0">
                <a:solidFill>
                  <a:schemeClr val="accent1"/>
                </a:solidFill>
              </a:rPr>
              <a:t>выполнении положений Указа Президента Российской Федерации  В.В. Путина № 618 «Об основных направлениях государственной политики по развитию конкуренции»,  решений Госсовета Российской Федерации от 05.04.2018 г. и  Перечня поручений Президента Российской Федерации от 15.05.2018 г.</a:t>
            </a:r>
            <a:endParaRPr lang="ru-RU" sz="8000" b="1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  <p:pic>
        <p:nvPicPr>
          <p:cNvPr id="3" name="Picture 10" descr="\\It\_входящие\юля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5488"/>
            <a:ext cx="1728192" cy="81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Documents and Settings\Mironova\Рабочий стол\Get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83918"/>
            <a:ext cx="1843524" cy="92333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3203848" y="693709"/>
            <a:ext cx="3532561" cy="1952861"/>
          </a:xfrm>
          <a:prstGeom prst="rect">
            <a:avLst/>
          </a:prstGeom>
          <a:noFill/>
          <a:effectLst>
            <a:glow rad="12700">
              <a:schemeClr val="bg1">
                <a:alpha val="56000"/>
              </a:schemeClr>
            </a:glow>
          </a:effectLst>
          <a:scene3d>
            <a:camera prst="perspectiveRight" fov="0">
              <a:rot lat="20400000" lon="0" rev="0"/>
            </a:camera>
            <a:lightRig rig="soft" dir="t"/>
          </a:scene3d>
          <a:sp3d extrusionH="38100">
            <a:bevelT h="152400"/>
            <a:bevelB/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323528" y="3904471"/>
            <a:ext cx="5120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  <a:latin typeface="+mj-lt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+mj-lt"/>
              </a:rPr>
              <a:t>3 июля 2018 года</a:t>
            </a:r>
            <a:endParaRPr lang="ru-RU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55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effectLst/>
              </a:rPr>
              <a:t>Выполнение </a:t>
            </a:r>
            <a:r>
              <a:rPr lang="ru-RU" sz="2000" b="1" dirty="0" smtClean="0">
                <a:effectLst/>
              </a:rPr>
              <a:t>поставленных задач </a:t>
            </a:r>
            <a:r>
              <a:rPr lang="ru-RU" sz="2000" b="1" dirty="0">
                <a:effectLst/>
              </a:rPr>
              <a:t>через реализацию</a:t>
            </a:r>
            <a:br>
              <a:rPr lang="ru-RU" sz="2000" b="1" dirty="0">
                <a:effectLst/>
              </a:rPr>
            </a:br>
            <a:r>
              <a:rPr lang="ru-RU" sz="2000" b="1" dirty="0">
                <a:effectLst/>
              </a:rPr>
              <a:t>«дорожных карт»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280128"/>
            <a:ext cx="3024336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2"/>
                </a:solidFill>
                <a:latin typeface="+mj-lt"/>
              </a:rPr>
              <a:t>О</a:t>
            </a:r>
            <a:r>
              <a:rPr lang="ru-RU" b="1" dirty="0" smtClean="0">
                <a:solidFill>
                  <a:schemeClr val="tx2"/>
                </a:solidFill>
                <a:latin typeface="+mj-lt"/>
              </a:rPr>
              <a:t>сновные инструменты 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в реализации поставленных задач </a:t>
            </a:r>
            <a:endParaRPr lang="ru-RU" b="1" dirty="0" smtClean="0">
              <a:solidFill>
                <a:schemeClr val="tx2"/>
              </a:solidFill>
              <a:latin typeface="+mj-lt"/>
            </a:endParaRPr>
          </a:p>
          <a:p>
            <a:pPr lvl="0" algn="ctr"/>
            <a:r>
              <a:rPr lang="ru-RU" b="1" dirty="0" smtClean="0">
                <a:solidFill>
                  <a:schemeClr val="tx2"/>
                </a:solidFill>
                <a:latin typeface="+mj-lt"/>
              </a:rPr>
              <a:t>(«дорожные карты»)</a:t>
            </a:r>
            <a:endParaRPr lang="ru-RU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563888" y="1995686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563888" y="2679762"/>
            <a:ext cx="1152128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707904" y="2679762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148064" y="1491630"/>
            <a:ext cx="180020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Региональная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35152" y="2391730"/>
            <a:ext cx="166929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Отраслевые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4048" y="3651870"/>
            <a:ext cx="21602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униципальные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166" y="26749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10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339502"/>
            <a:ext cx="2903243" cy="1152129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/>
              </a:rPr>
              <a:t>Республиканская  «дорожная карта»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141" y="339502"/>
            <a:ext cx="4227751" cy="42551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0070C0"/>
                </a:solidFill>
              </a:rPr>
              <a:t>В</a:t>
            </a:r>
            <a:r>
              <a:rPr lang="ru-RU" sz="2200" b="1" dirty="0" smtClean="0">
                <a:solidFill>
                  <a:srgbClr val="0070C0"/>
                </a:solidFill>
              </a:rPr>
              <a:t>ключает </a:t>
            </a:r>
            <a:r>
              <a:rPr lang="ru-RU" sz="2200" b="1" dirty="0">
                <a:solidFill>
                  <a:srgbClr val="0070C0"/>
                </a:solidFill>
              </a:rPr>
              <a:t>в себя 202 мероприятия и 64 показателя развития конкуренции на приоритетных и социально значимых рынках, в </a:t>
            </a:r>
            <a:r>
              <a:rPr lang="ru-RU" sz="2200" b="1" dirty="0" err="1">
                <a:solidFill>
                  <a:srgbClr val="0070C0"/>
                </a:solidFill>
              </a:rPr>
              <a:t>т.ч</a:t>
            </a:r>
            <a:r>
              <a:rPr lang="ru-RU" sz="2200" b="1" dirty="0">
                <a:solidFill>
                  <a:srgbClr val="0070C0"/>
                </a:solidFill>
              </a:rPr>
              <a:t>. 12 мероприятий и 4 показателя по реализации Национального плана развития конкуренции. По итогам 2017 года  все запланированные показатели  достигнуты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</a:t>
            </a:r>
            <a:r>
              <a:rPr lang="ru-RU" b="1" dirty="0" smtClean="0">
                <a:solidFill>
                  <a:srgbClr val="0070C0"/>
                </a:solidFill>
              </a:rPr>
              <a:t>азработать </a:t>
            </a:r>
            <a:r>
              <a:rPr lang="ru-RU" b="1" dirty="0">
                <a:solidFill>
                  <a:srgbClr val="0070C0"/>
                </a:solidFill>
              </a:rPr>
              <a:t>комплекс мероприятий, обеспечивающих достижение обязательных показателей и включить  их в республиканский План мероприятий («дорожную карту») по содействию развитию конкуренции.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4946892" y="627533"/>
            <a:ext cx="1122424" cy="218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308304" y="149163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2582" y="21335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11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</a:rPr>
              <a:t>Отраслевые «дорожные карты»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483518"/>
            <a:ext cx="4824536" cy="41111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Утверждены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реализуются 13 отраслевых «дорожных карт». Это рынки услуг образования, перевозок пассажиров наземным транспортом, жилищно-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коммунaльного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хозяйства,  культуры, медицинских, социальных, связи,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агропродоволъственного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комплекса,  промышленности. Все мероприятия реализуются в соответствии с установленными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сроками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152" y="2211709"/>
            <a:ext cx="2975251" cy="2382913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омплекс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мер, реализация которых необходима для развития конкуренции на конкретном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рынке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5364088" y="647800"/>
            <a:ext cx="8343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266292" y="1779662"/>
            <a:ext cx="36004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33950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7" y="195487"/>
            <a:ext cx="2664297" cy="1152128"/>
          </a:xfrm>
        </p:spPr>
        <p:txBody>
          <a:bodyPr/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/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ru-RU" sz="1400" b="1" dirty="0">
                <a:solidFill>
                  <a:srgbClr val="C00000"/>
                </a:solidFill>
              </a:rPr>
              <a:t/>
            </a:r>
            <a:br>
              <a:rPr lang="ru-RU" sz="1400" b="1" dirty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/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Основной </a:t>
            </a:r>
            <a:r>
              <a:rPr lang="ru-RU" sz="1800" b="1" dirty="0">
                <a:solidFill>
                  <a:srgbClr val="C00000"/>
                </a:solidFill>
              </a:rPr>
              <a:t>критерий </a:t>
            </a:r>
            <a:r>
              <a:rPr lang="ru-RU" sz="1400" b="1" dirty="0">
                <a:solidFill>
                  <a:srgbClr val="C00000"/>
                </a:solidFill>
              </a:rPr>
              <a:t>эффективности работы по </a:t>
            </a:r>
            <a:r>
              <a:rPr lang="ru-RU" sz="1600" b="1" dirty="0">
                <a:solidFill>
                  <a:srgbClr val="C00000"/>
                </a:solidFill>
              </a:rPr>
              <a:t>развитию</a:t>
            </a:r>
            <a:r>
              <a:rPr lang="ru-RU" sz="1400" b="1" dirty="0">
                <a:solidFill>
                  <a:srgbClr val="C00000"/>
                </a:solidFill>
              </a:rPr>
              <a:t> конкуренции</a:t>
            </a:r>
            <a:br>
              <a:rPr lang="ru-RU" sz="1400" b="1" dirty="0">
                <a:solidFill>
                  <a:srgbClr val="C00000"/>
                </a:solidFill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339502"/>
            <a:ext cx="4608512" cy="43204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sz="6000" dirty="0" smtClean="0">
                <a:solidFill>
                  <a:srgbClr val="002060"/>
                </a:solidFill>
              </a:rPr>
              <a:t>Доля </a:t>
            </a:r>
            <a:r>
              <a:rPr lang="ru-RU" sz="6000" dirty="0">
                <a:solidFill>
                  <a:srgbClr val="002060"/>
                </a:solidFill>
              </a:rPr>
              <a:t>потребителей, удовлетворенных </a:t>
            </a:r>
            <a:r>
              <a:rPr lang="ru-RU" sz="6000" b="1" dirty="0">
                <a:solidFill>
                  <a:srgbClr val="002060"/>
                </a:solidFill>
              </a:rPr>
              <a:t>уровнем цен на товары и услуги</a:t>
            </a:r>
            <a:r>
              <a:rPr lang="ru-RU" sz="6000" dirty="0">
                <a:solidFill>
                  <a:srgbClr val="002060"/>
                </a:solidFill>
              </a:rPr>
              <a:t>  увеличилась до 80% (в 2016г. -54,3%).</a:t>
            </a:r>
          </a:p>
          <a:p>
            <a:r>
              <a:rPr lang="ru-RU" sz="6000" dirty="0">
                <a:solidFill>
                  <a:srgbClr val="002060"/>
                </a:solidFill>
              </a:rPr>
              <a:t>Увеличилось количество потребителей, удовлетворенных </a:t>
            </a:r>
            <a:r>
              <a:rPr lang="ru-RU" sz="6000" b="1" dirty="0">
                <a:solidFill>
                  <a:srgbClr val="002060"/>
                </a:solidFill>
              </a:rPr>
              <a:t>возможностью выбора товаров </a:t>
            </a:r>
            <a:r>
              <a:rPr lang="ru-RU" sz="6000" dirty="0">
                <a:solidFill>
                  <a:srgbClr val="002060"/>
                </a:solidFill>
              </a:rPr>
              <a:t>(другими словами ассортиментом) - достигло 73,4% (было 69,6%) от общего числа респондентов.</a:t>
            </a:r>
          </a:p>
          <a:p>
            <a:r>
              <a:rPr lang="ru-RU" sz="6000" dirty="0">
                <a:solidFill>
                  <a:srgbClr val="002060"/>
                </a:solidFill>
              </a:rPr>
              <a:t>Опросы подтверждают, что  действующее на рынках  </a:t>
            </a:r>
            <a:r>
              <a:rPr lang="ru-RU" sz="6000" b="1" dirty="0">
                <a:solidFill>
                  <a:srgbClr val="002060"/>
                </a:solidFill>
              </a:rPr>
              <a:t>количество  организаций является достаточным  для  обеспечения свободной конкуренции  товаров</a:t>
            </a:r>
            <a:r>
              <a:rPr lang="ru-RU" sz="6000" dirty="0">
                <a:solidFill>
                  <a:srgbClr val="002060"/>
                </a:solidFill>
              </a:rPr>
              <a:t>, работ и услуг. Высоко  оценивается качество услуг на рынках связи, культуры, социального обслуживания, производства и переработки </a:t>
            </a:r>
            <a:r>
              <a:rPr lang="ru-RU" sz="6000" dirty="0" smtClean="0">
                <a:solidFill>
                  <a:srgbClr val="002060"/>
                </a:solidFill>
              </a:rPr>
              <a:t>молока</a:t>
            </a:r>
          </a:p>
          <a:p>
            <a:r>
              <a:rPr lang="ru-RU" sz="6000" b="1" dirty="0">
                <a:solidFill>
                  <a:srgbClr val="002060"/>
                </a:solidFill>
              </a:rPr>
              <a:t>Недостаточно развитыми</a:t>
            </a:r>
            <a:r>
              <a:rPr lang="ru-RU" sz="6000" dirty="0">
                <a:solidFill>
                  <a:srgbClr val="002060"/>
                </a:solidFill>
              </a:rPr>
              <a:t> признаются  рынки услуг ЖКХ, отдыха и оздоровления и дополнительного образования детей, медицинских услуг.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Было опрошено  около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1500 потребителей и предпринимателей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на предмет удовлетворенности качеством товаров и услуг, ценовой конкуренцией. Зарегистрированы,  в целом, высокие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оценки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7099996" y="1339898"/>
            <a:ext cx="576064" cy="303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5400000">
            <a:off x="5485246" y="362360"/>
            <a:ext cx="288032" cy="818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8080" y="17067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13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11510"/>
            <a:ext cx="6840760" cy="288032"/>
          </a:xfrm>
        </p:spPr>
        <p:txBody>
          <a:bodyPr/>
          <a:lstStyle/>
          <a:p>
            <a:r>
              <a:rPr lang="ru-RU" sz="2400" dirty="0">
                <a:effectLst/>
              </a:rPr>
              <a:t>П</a:t>
            </a:r>
            <a:r>
              <a:rPr lang="ru-RU" sz="2400" dirty="0" smtClean="0">
                <a:effectLst/>
              </a:rPr>
              <a:t>оручения  на региональном уровне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30152"/>
            <a:ext cx="8208912" cy="4513348"/>
          </a:xfrm>
        </p:spPr>
        <p:txBody>
          <a:bodyPr>
            <a:normAutofit fontScale="25000" lnSpcReduction="20000"/>
          </a:bodyPr>
          <a:lstStyle/>
          <a:p>
            <a:r>
              <a:rPr lang="ru-RU" sz="4600" b="1" dirty="0">
                <a:solidFill>
                  <a:srgbClr val="C00000"/>
                </a:solidFill>
              </a:rPr>
              <a:t>до 21 марта 2018г. (ежегодно)</a:t>
            </a:r>
            <a:r>
              <a:rPr lang="ru-RU" sz="4600" dirty="0">
                <a:solidFill>
                  <a:srgbClr val="C00000"/>
                </a:solidFill>
              </a:rPr>
              <a:t> – об активизации работы по развитию конкуренции,</a:t>
            </a:r>
          </a:p>
          <a:p>
            <a:r>
              <a:rPr lang="ru-RU" sz="4600" b="1" dirty="0">
                <a:solidFill>
                  <a:srgbClr val="C00000"/>
                </a:solidFill>
              </a:rPr>
              <a:t>до 1 октября 2018г. – </a:t>
            </a:r>
            <a:r>
              <a:rPr lang="ru-RU" sz="4600" dirty="0">
                <a:solidFill>
                  <a:srgbClr val="C00000"/>
                </a:solidFill>
              </a:rPr>
              <a:t>об обеспечении опубликования  и актуализации на официальных сайтах субъектов РФ и муниципальных образований в сети Интернет информации об объектах, </a:t>
            </a:r>
            <a:r>
              <a:rPr lang="ru-RU" sz="4600" b="1" dirty="0">
                <a:solidFill>
                  <a:srgbClr val="C00000"/>
                </a:solidFill>
              </a:rPr>
              <a:t>находящихся в государственной собственности субъектов РФ, в муниципальной собственности, </a:t>
            </a:r>
            <a:r>
              <a:rPr lang="ru-RU" sz="4600" dirty="0">
                <a:solidFill>
                  <a:srgbClr val="C00000"/>
                </a:solidFill>
              </a:rPr>
              <a:t>включая сведения о наименованиях объектов, их местонахождении, характеристиках и целевом назначении  существующих ограничениях их использования и обременениях правами третьих лиц,</a:t>
            </a:r>
          </a:p>
          <a:p>
            <a:r>
              <a:rPr lang="ru-RU" sz="4600" b="1" dirty="0">
                <a:solidFill>
                  <a:srgbClr val="C00000"/>
                </a:solidFill>
              </a:rPr>
              <a:t>до 1 декабря 2018 г. - </a:t>
            </a:r>
            <a:r>
              <a:rPr lang="ru-RU" sz="4600" dirty="0">
                <a:solidFill>
                  <a:srgbClr val="C00000"/>
                </a:solidFill>
              </a:rPr>
              <a:t>о ключевых показателях развития конкуренции на основании материалов, подготовленных рабочей группой Госсовета РФ, по согласованию с ФАС России и другими заинтересованными федеральными органами исполнительной власти, осуществляющими функции по выработке государственной политики в соответствующей  отрасли (сфере) экономики,</a:t>
            </a:r>
          </a:p>
          <a:p>
            <a:r>
              <a:rPr lang="ru-RU" sz="4600" b="1" dirty="0">
                <a:solidFill>
                  <a:srgbClr val="C00000"/>
                </a:solidFill>
              </a:rPr>
              <a:t>до 1 января 2019 г</a:t>
            </a:r>
            <a:r>
              <a:rPr lang="ru-RU" sz="4600" dirty="0">
                <a:solidFill>
                  <a:srgbClr val="C00000"/>
                </a:solidFill>
              </a:rPr>
              <a:t>. – о разработке и внедрении системы мотивации органов местного самоуправления к эффективной работе по содействию развитию конкуренции,</a:t>
            </a:r>
          </a:p>
          <a:p>
            <a:r>
              <a:rPr lang="ru-RU" sz="4600" b="1" dirty="0">
                <a:solidFill>
                  <a:srgbClr val="C00000"/>
                </a:solidFill>
              </a:rPr>
              <a:t>до 1 января 2019г. - </a:t>
            </a:r>
            <a:r>
              <a:rPr lang="ru-RU" sz="4600" dirty="0">
                <a:solidFill>
                  <a:srgbClr val="C00000"/>
                </a:solidFill>
              </a:rPr>
              <a:t>об обеспечении внесения изменений в положения об органах исполнительной власти субъектов РФ, предусматривающих приоритет целей и задач на соответствующих товарных рынках,</a:t>
            </a:r>
          </a:p>
          <a:p>
            <a:r>
              <a:rPr lang="ru-RU" sz="4600" b="1" dirty="0">
                <a:solidFill>
                  <a:srgbClr val="C00000"/>
                </a:solidFill>
              </a:rPr>
              <a:t>до 1 марта 2019г.</a:t>
            </a:r>
            <a:r>
              <a:rPr lang="ru-RU" sz="4600" dirty="0">
                <a:solidFill>
                  <a:srgbClr val="C00000"/>
                </a:solidFill>
              </a:rPr>
              <a:t> - о принятых мерах, направленных на создание и организацию системы внутреннего обеспечения соответствия требованиям антимонопольного законодательства деятельности органов исполнительной власти субъектов </a:t>
            </a:r>
            <a:r>
              <a:rPr lang="ru-RU" sz="4600" dirty="0" smtClean="0">
                <a:solidFill>
                  <a:srgbClr val="C00000"/>
                </a:solidFill>
              </a:rPr>
              <a:t>РФ</a:t>
            </a:r>
            <a:r>
              <a:rPr lang="ru-RU" sz="4600" b="1" dirty="0" smtClean="0">
                <a:solidFill>
                  <a:srgbClr val="C00000"/>
                </a:solidFill>
              </a:rPr>
              <a:t>(антимонопольный </a:t>
            </a:r>
            <a:r>
              <a:rPr lang="ru-RU" sz="4600" b="1" dirty="0" err="1" smtClean="0">
                <a:solidFill>
                  <a:srgbClr val="C00000"/>
                </a:solidFill>
              </a:rPr>
              <a:t>комплаенс</a:t>
            </a:r>
            <a:r>
              <a:rPr lang="ru-RU" sz="4600" b="1" dirty="0" smtClean="0">
                <a:solidFill>
                  <a:srgbClr val="C00000"/>
                </a:solidFill>
              </a:rPr>
              <a:t>)</a:t>
            </a:r>
            <a:r>
              <a:rPr lang="ru-RU" sz="4600" dirty="0" smtClean="0">
                <a:solidFill>
                  <a:srgbClr val="C00000"/>
                </a:solidFill>
              </a:rPr>
              <a:t>, </a:t>
            </a:r>
            <a:endParaRPr lang="ru-RU" sz="4600" dirty="0">
              <a:solidFill>
                <a:srgbClr val="C00000"/>
              </a:solidFill>
            </a:endParaRPr>
          </a:p>
          <a:p>
            <a:r>
              <a:rPr lang="ru-RU" sz="4600" b="1" dirty="0">
                <a:solidFill>
                  <a:srgbClr val="C00000"/>
                </a:solidFill>
              </a:rPr>
              <a:t>до 1 апреля 2019г. (ежегодно) – </a:t>
            </a:r>
            <a:r>
              <a:rPr lang="ru-RU" sz="4600" dirty="0">
                <a:solidFill>
                  <a:srgbClr val="C00000"/>
                </a:solidFill>
              </a:rPr>
              <a:t>об актуализации регионального и муниципальных планов («дорожных карт») по содействию развитию конкуренции и обеспечении их выполнения с учетом изменений, внесенных в Стандарт развития конкуренции и необходимости достижения  к 1 января 2022г.  ключевых показателей.</a:t>
            </a:r>
          </a:p>
          <a:p>
            <a:r>
              <a:rPr lang="ru-RU" sz="4600" dirty="0">
                <a:solidFill>
                  <a:srgbClr val="C00000"/>
                </a:solidFill>
              </a:rPr>
              <a:t>И еще один</a:t>
            </a:r>
            <a:r>
              <a:rPr lang="ru-RU" sz="4600" b="1" dirty="0">
                <a:solidFill>
                  <a:srgbClr val="C00000"/>
                </a:solidFill>
              </a:rPr>
              <a:t> - до 10 марта комплексный государственный</a:t>
            </a:r>
            <a:r>
              <a:rPr lang="ru-RU" sz="4600" dirty="0">
                <a:solidFill>
                  <a:srgbClr val="C00000"/>
                </a:solidFill>
              </a:rPr>
              <a:t> о состоянии и развитии конкурентной среды на рынках товаров, работ и услуг Республики Мордовия (направляется в Минэкономразвития России, ФАС России, Агентство стратегических инициатив, Аналитический центр при Правительстве РФ).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Documents and Settings\Mironova\Рабочий стол\PlanRabo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608" y="123478"/>
            <a:ext cx="1584176" cy="8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12347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14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1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70788"/>
            <a:ext cx="8229600" cy="1004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                </a:t>
            </a:r>
            <a:r>
              <a:rPr lang="ru-RU" sz="2400" b="1" smtClean="0">
                <a:effectLst/>
              </a:rPr>
              <a:t>Отдельные</a:t>
            </a:r>
            <a:r>
              <a:rPr lang="ru-RU" sz="2400" smtClean="0">
                <a:effectLst/>
              </a:rPr>
              <a:t> </a:t>
            </a:r>
            <a:r>
              <a:rPr lang="ru-RU" sz="2400" b="1" smtClean="0">
                <a:effectLst/>
              </a:rPr>
              <a:t>начинания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                     </a:t>
            </a:r>
            <a:r>
              <a:rPr lang="ru-RU" sz="2400" b="1" dirty="0" smtClean="0">
                <a:effectLst/>
              </a:rPr>
              <a:t> остаются </a:t>
            </a:r>
            <a:r>
              <a:rPr lang="ru-RU" sz="2400" b="1" dirty="0" smtClean="0">
                <a:effectLst/>
              </a:rPr>
              <a:t>нереализованными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2. С </a:t>
            </a:r>
            <a:r>
              <a:rPr lang="ru-RU" sz="2200" b="1" dirty="0">
                <a:solidFill>
                  <a:srgbClr val="C00000"/>
                </a:solidFill>
              </a:rPr>
              <a:t>затруднениями реализуется на практике положение о создании и реализация механизмов общественного контроля за деятельностью субъектов естественных монополий</a:t>
            </a:r>
            <a:endParaRPr lang="ru-RU" sz="22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 </a:t>
            </a:r>
            <a:r>
              <a:rPr lang="ru-RU" b="1" dirty="0" smtClean="0">
                <a:solidFill>
                  <a:srgbClr val="C00000"/>
                </a:solidFill>
              </a:rPr>
              <a:t>Выполнение </a:t>
            </a:r>
            <a:r>
              <a:rPr lang="ru-RU" b="1" dirty="0">
                <a:solidFill>
                  <a:srgbClr val="C00000"/>
                </a:solidFill>
              </a:rPr>
              <a:t>положений 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совершенствовании процессов управления объектами государственной и муниципальной собственности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3" name="Picture 3" descr="C:\Documents and Settings\Mironova\Рабочий стол\48c00ae965e23b2869f8eaa13d2dcef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5136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5" y="18460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15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1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018"/>
            <a:ext cx="7643192" cy="89756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НАГРАЖДЕНИЕ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МУНИЦИПАЛЬНЫХ ОБРАЗОВАНИЙ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4" y="1167594"/>
            <a:ext cx="8757411" cy="3780420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 marL="0" indent="0">
              <a:buNone/>
            </a:pPr>
            <a:r>
              <a:rPr lang="ru-RU" sz="1400" dirty="0">
                <a:solidFill>
                  <a:schemeClr val="tx2"/>
                </a:solidFill>
              </a:rPr>
              <a:t>Оценка (ранжирование) осуществлялась  по четырем промежуточным рейтингам: организационному, инвестиционному, социологическому и рейтингу достигнутых результатов   с расчетом  </a:t>
            </a:r>
            <a:r>
              <a:rPr lang="ru-RU" sz="1400" b="1" dirty="0">
                <a:solidFill>
                  <a:schemeClr val="tx2"/>
                </a:solidFill>
              </a:rPr>
              <a:t>25 показателей и 88 индикаторов.</a:t>
            </a:r>
          </a:p>
          <a:p>
            <a:pPr marL="0" indent="0">
              <a:buNone/>
            </a:pPr>
            <a:endParaRPr lang="ru-RU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Уполномоченным </a:t>
            </a:r>
            <a:r>
              <a:rPr lang="ru-RU" sz="1400" dirty="0">
                <a:solidFill>
                  <a:schemeClr val="tx2"/>
                </a:solidFill>
              </a:rPr>
              <a:t>органом  в качестве основного инструмента для его расчета,  разработана </a:t>
            </a:r>
            <a:r>
              <a:rPr lang="ru-RU" sz="1400" b="1" dirty="0">
                <a:solidFill>
                  <a:schemeClr val="tx2"/>
                </a:solidFill>
              </a:rPr>
              <a:t>Методика формирования рейтинга</a:t>
            </a:r>
            <a:r>
              <a:rPr lang="ru-RU" sz="1400" dirty="0">
                <a:solidFill>
                  <a:schemeClr val="tx2"/>
                </a:solidFill>
              </a:rPr>
              <a:t> муниципальных образований (предварительно была рассмотрена общественными объединениями предпринимателей: Мордовским региональным отделением «Деловая Россия» и Мордовским региональным отделением «Опора России», Обсуждена на заседании Координационного совета по развитию конкуренции. 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В </a:t>
            </a:r>
            <a:r>
              <a:rPr lang="ru-RU" sz="1400" dirty="0">
                <a:solidFill>
                  <a:schemeClr val="tx2"/>
                </a:solidFill>
              </a:rPr>
              <a:t>список участников рейтинга включено 23 муниципальных образования -  22 муниципальных района и 1 городской округ.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2"/>
                </a:solidFill>
              </a:rPr>
              <a:t/>
            </a:r>
            <a:br>
              <a:rPr lang="ru-RU" sz="1400" dirty="0">
                <a:solidFill>
                  <a:schemeClr val="tx2"/>
                </a:solidFill>
              </a:rPr>
            </a:br>
            <a:endParaRPr lang="ru-RU" sz="1400" b="1" dirty="0" smtClean="0">
              <a:solidFill>
                <a:schemeClr val="tx2"/>
              </a:solidFill>
            </a:endParaRPr>
          </a:p>
        </p:txBody>
      </p:sp>
      <p:pic>
        <p:nvPicPr>
          <p:cNvPr id="2050" name="Picture 2" descr="C:\Documents and Settings\Mironova\Рабочий стол\own_16635_9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305502"/>
            <a:ext cx="1340587" cy="75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1344" y="19417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1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92388" y="86917"/>
            <a:ext cx="6551612" cy="97274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/>
              <a:t>  </a:t>
            </a:r>
            <a:r>
              <a:rPr lang="ru-RU" sz="2000" b="1" dirty="0" smtClean="0">
                <a:latin typeface="+mj-lt"/>
              </a:rPr>
              <a:t>СОСТАВЛЕН ФИНАЛЬНЫЙ  РЕЙТИНГ МУНИЦИПАЛЬНЫХ  ОБРАЗОВАНИЙ ПО  РАЗВИТИЮ 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КОНКУРЕНЦИИ ЗА 2017 г</a:t>
            </a:r>
            <a:endParaRPr lang="ru-RU" sz="2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3" y="1541048"/>
            <a:ext cx="4032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endParaRPr lang="ru-RU" sz="2000" b="1" dirty="0" smtClean="0">
              <a:latin typeface="+mj-lt"/>
            </a:endParaRPr>
          </a:p>
          <a:p>
            <a:pPr indent="457200" algn="ctr"/>
            <a:r>
              <a:rPr lang="ru-RU" sz="2000" b="1" dirty="0" smtClean="0">
                <a:latin typeface="+mj-lt"/>
              </a:rPr>
              <a:t>Присуждены Дипломы </a:t>
            </a:r>
            <a:r>
              <a:rPr lang="en-US" sz="2000" b="1" dirty="0" smtClean="0">
                <a:latin typeface="+mj-lt"/>
              </a:rPr>
              <a:t>I,II</a:t>
            </a:r>
            <a:r>
              <a:rPr lang="ru-RU" sz="2000" b="1" dirty="0" smtClean="0">
                <a:latin typeface="+mj-lt"/>
              </a:rPr>
              <a:t>,</a:t>
            </a:r>
            <a:r>
              <a:rPr lang="en-US" sz="2000" b="1" dirty="0" smtClean="0">
                <a:latin typeface="+mj-lt"/>
              </a:rPr>
              <a:t>III</a:t>
            </a:r>
            <a:r>
              <a:rPr lang="ru-RU" sz="2000" b="1" dirty="0" smtClean="0">
                <a:latin typeface="+mj-lt"/>
              </a:rPr>
              <a:t> степени и выражена благодарность</a:t>
            </a:r>
            <a:endParaRPr lang="ru-RU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167530"/>
            <a:ext cx="39604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err="1" smtClean="0">
                <a:solidFill>
                  <a:srgbClr val="FF0000"/>
                </a:solidFill>
                <a:latin typeface="+mj-lt"/>
              </a:rPr>
              <a:t>Ардатовский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муниципальный район</a:t>
            </a:r>
          </a:p>
          <a:p>
            <a:pPr marL="342900" indent="-342900">
              <a:buAutoNum type="arabicPeriod"/>
            </a:pPr>
            <a:r>
              <a:rPr lang="ru-RU" b="1" dirty="0" err="1" smtClean="0">
                <a:latin typeface="+mj-lt"/>
              </a:rPr>
              <a:t>Атяшевский</a:t>
            </a:r>
            <a:r>
              <a:rPr lang="ru-RU" b="1" dirty="0" smtClean="0">
                <a:latin typeface="+mj-lt"/>
              </a:rPr>
              <a:t> муниципальный район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Дубенский  муниципальный </a:t>
            </a:r>
          </a:p>
          <a:p>
            <a:r>
              <a:rPr lang="ru-RU" b="1" dirty="0" smtClean="0">
                <a:latin typeface="+mj-lt"/>
              </a:rPr>
              <a:t>     район</a:t>
            </a:r>
          </a:p>
          <a:p>
            <a:endParaRPr lang="ru-RU" b="1" dirty="0" smtClean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Благодарность:</a:t>
            </a:r>
          </a:p>
          <a:p>
            <a:endParaRPr lang="ru-RU" sz="2000" b="1" dirty="0">
              <a:latin typeface="+mj-lt"/>
            </a:endParaRPr>
          </a:p>
          <a:p>
            <a:r>
              <a:rPr lang="ru-RU" b="1" dirty="0" smtClean="0">
                <a:latin typeface="+mj-lt"/>
              </a:rPr>
              <a:t>4.Большеигнатовский муниципальный район</a:t>
            </a:r>
          </a:p>
          <a:p>
            <a:r>
              <a:rPr lang="ru-RU" b="1" dirty="0" smtClean="0">
                <a:latin typeface="+mj-lt"/>
              </a:rPr>
              <a:t>5. </a:t>
            </a:r>
            <a:r>
              <a:rPr lang="ru-RU" b="1" dirty="0" err="1" smtClean="0">
                <a:latin typeface="+mj-lt"/>
              </a:rPr>
              <a:t>Инсарский</a:t>
            </a:r>
            <a:r>
              <a:rPr lang="ru-RU" b="1" dirty="0" smtClean="0">
                <a:latin typeface="+mj-lt"/>
              </a:rPr>
              <a:t> муниципальный район</a:t>
            </a:r>
          </a:p>
          <a:p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4358317" y="1221602"/>
            <a:ext cx="441140" cy="372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5666" y="10227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C:\Documents and Settings\Mironova\Рабочий стол\1436412133_anketa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2274"/>
            <a:ext cx="1585348" cy="158534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6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1200151"/>
            <a:ext cx="8496944" cy="3394472"/>
          </a:xfrm>
        </p:spPr>
        <p:txBody>
          <a:bodyPr>
            <a:normAutofit/>
          </a:bodyPr>
          <a:lstStyle/>
          <a:p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2"/>
                </a:solidFill>
              </a:rPr>
              <a:t>Благодарю за внимание!</a:t>
            </a:r>
            <a:endParaRPr lang="ru-RU" sz="4800" b="1" dirty="0">
              <a:solidFill>
                <a:schemeClr val="tx2"/>
              </a:solidFill>
            </a:endParaRPr>
          </a:p>
        </p:txBody>
      </p:sp>
      <p:pic>
        <p:nvPicPr>
          <p:cNvPr id="4" name="Picture 10" descr="\\It\_входящие\юля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3499"/>
            <a:ext cx="1728192" cy="81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2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Важнейшие документы, определяющие направления  развития  конкуренции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251520" y="1419622"/>
            <a:ext cx="4155888" cy="31752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Указ </a:t>
            </a:r>
            <a:r>
              <a:rPr lang="ru-RU" b="1" u="sng" dirty="0">
                <a:solidFill>
                  <a:srgbClr val="C00000"/>
                </a:solidFill>
              </a:rPr>
              <a:t>Президента РФ № 618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«Об основных направлениях государственной политики по развитию конкуренции» </a:t>
            </a:r>
            <a:r>
              <a:rPr lang="ru-RU" dirty="0"/>
              <a:t>(декабрь 2017 г.). Установлено - что содействие развитию конкуренции является приоритетным направлением в деятельности федеральных, исполнительных органов  власти регионов, а также органов местного самоуправления </a:t>
            </a:r>
          </a:p>
          <a:p>
            <a:endParaRPr lang="ru-RU" dirty="0"/>
          </a:p>
        </p:txBody>
      </p:sp>
      <p:pic>
        <p:nvPicPr>
          <p:cNvPr id="5" name="Picture 2" descr="C:\Documents and Settings\Mironova\Рабочий стол\kartinka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96" y="1563639"/>
            <a:ext cx="36816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48351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2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effectLst/>
              </a:rPr>
              <a:t>Важнейшие документы, определяющие направления  развития  конкуренции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Указом утвержден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Направлен: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u="sng" dirty="0"/>
              <a:t>Национальный план развития конкуренции</a:t>
            </a:r>
            <a:r>
              <a:rPr lang="ru-RU" sz="2200" dirty="0"/>
              <a:t> на </a:t>
            </a:r>
            <a:r>
              <a:rPr lang="ru-RU" sz="2100" dirty="0"/>
              <a:t>2018-2020 годы – определяет мероприятия  по достижению ключевых показателей в конкурентных сферах экономической </a:t>
            </a:r>
            <a:r>
              <a:rPr lang="ru-RU" sz="2100" dirty="0" smtClean="0"/>
              <a:t>деятельности</a:t>
            </a:r>
            <a:endParaRPr lang="ru-RU" sz="2100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На достижение </a:t>
            </a:r>
            <a:r>
              <a:rPr lang="ru-RU" sz="2000" dirty="0"/>
              <a:t>новых форматов и изменение структуры экономики – </a:t>
            </a:r>
            <a:r>
              <a:rPr lang="ru-RU" sz="2000" b="1" dirty="0"/>
              <a:t>уменьшение доли государственного участия и повышению её </a:t>
            </a:r>
            <a:r>
              <a:rPr lang="ru-RU" sz="2000" b="1" dirty="0" smtClean="0"/>
              <a:t>эффективности;</a:t>
            </a:r>
          </a:p>
          <a:p>
            <a:r>
              <a:rPr lang="ru-RU" sz="2000" dirty="0"/>
              <a:t>предусматривается, что в каждой  отрасли должно присутствовать не менее </a:t>
            </a:r>
            <a:r>
              <a:rPr lang="ru-RU" sz="2000" b="1" dirty="0"/>
              <a:t>3 хозяйствующих субъектов.</a:t>
            </a:r>
            <a:r>
              <a:rPr lang="ru-RU" sz="2000" dirty="0"/>
              <a:t> Из них хотя бы один должен относиться к </a:t>
            </a:r>
            <a:r>
              <a:rPr lang="ru-RU" sz="2000" dirty="0" smtClean="0"/>
              <a:t>частному </a:t>
            </a:r>
            <a:r>
              <a:rPr lang="ru-RU" sz="2000" dirty="0"/>
              <a:t>бизнесу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962" y="33950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3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1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88" y="195486"/>
            <a:ext cx="8259712" cy="1004664"/>
          </a:xfrm>
        </p:spPr>
        <p:txBody>
          <a:bodyPr/>
          <a:lstStyle/>
          <a:p>
            <a:r>
              <a:rPr lang="ru-RU" sz="3600" dirty="0"/>
              <a:t>Национальным планом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16016" y="1563637"/>
            <a:ext cx="3970784" cy="303098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</a:t>
            </a:r>
            <a:r>
              <a:rPr lang="ru-RU" sz="3400" b="1" dirty="0" smtClean="0">
                <a:solidFill>
                  <a:srgbClr val="FF0000"/>
                </a:solidFill>
              </a:rPr>
              <a:t>Планируется </a:t>
            </a:r>
          </a:p>
          <a:p>
            <a:r>
              <a:rPr lang="ru-RU" sz="2900" dirty="0" smtClean="0">
                <a:solidFill>
                  <a:schemeClr val="tx2"/>
                </a:solidFill>
              </a:rPr>
              <a:t>Введение </a:t>
            </a:r>
            <a:r>
              <a:rPr lang="ru-RU" sz="2900" dirty="0">
                <a:solidFill>
                  <a:schemeClr val="tx2"/>
                </a:solidFill>
              </a:rPr>
              <a:t>общественного контроля совета потребителей за решениями по тарифам субъектов естественных монополий и госкомпаний.</a:t>
            </a:r>
          </a:p>
          <a:p>
            <a:r>
              <a:rPr lang="ru-RU" sz="2900" dirty="0">
                <a:solidFill>
                  <a:schemeClr val="tx2"/>
                </a:solidFill>
              </a:rPr>
              <a:t>К 2020 г. должно быть снижено количество «антимонопольных» нарушений органов власти </a:t>
            </a:r>
            <a:r>
              <a:rPr lang="ru-RU" sz="2900" b="1" dirty="0">
                <a:solidFill>
                  <a:schemeClr val="tx2"/>
                </a:solidFill>
              </a:rPr>
              <a:t>не менее чем в 2 раза по сравнению с 2017 г.</a:t>
            </a:r>
            <a:r>
              <a:rPr lang="ru-RU" sz="2900" dirty="0">
                <a:solidFill>
                  <a:schemeClr val="tx2"/>
                </a:solidFill>
              </a:rPr>
              <a:t> </a:t>
            </a:r>
            <a:endParaRPr lang="ru-RU" sz="2900" dirty="0" smtClean="0">
              <a:solidFill>
                <a:schemeClr val="tx2"/>
              </a:solidFill>
            </a:endParaRPr>
          </a:p>
          <a:p>
            <a:r>
              <a:rPr lang="ru-RU" sz="2900" dirty="0" smtClean="0">
                <a:solidFill>
                  <a:schemeClr val="tx2"/>
                </a:solidFill>
              </a:rPr>
              <a:t>Также </a:t>
            </a:r>
            <a:r>
              <a:rPr lang="ru-RU" sz="2900" dirty="0">
                <a:solidFill>
                  <a:schemeClr val="tx2"/>
                </a:solidFill>
              </a:rPr>
              <a:t>вдвое к этому времени должна быть увеличена доля </a:t>
            </a:r>
            <a:r>
              <a:rPr lang="ru-RU" sz="2900" dirty="0" err="1">
                <a:solidFill>
                  <a:schemeClr val="tx2"/>
                </a:solidFill>
              </a:rPr>
              <a:t>госзакупок</a:t>
            </a:r>
            <a:r>
              <a:rPr lang="ru-RU" sz="2900" dirty="0">
                <a:solidFill>
                  <a:schemeClr val="tx2"/>
                </a:solidFill>
              </a:rPr>
              <a:t> у малого бизнеса </a:t>
            </a:r>
            <a:r>
              <a:rPr lang="ru-RU" sz="2900" dirty="0" smtClean="0">
                <a:solidFill>
                  <a:schemeClr val="tx2"/>
                </a:solidFill>
              </a:rPr>
              <a:t>и СОНО и </a:t>
            </a:r>
            <a:r>
              <a:rPr lang="ru-RU" sz="2900" dirty="0">
                <a:solidFill>
                  <a:schemeClr val="tx2"/>
                </a:solidFill>
              </a:rPr>
              <a:t>на 18% - закупок госкомпаний у малых и средних предприятий.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251520" y="1491630"/>
            <a:ext cx="4155888" cy="310323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Предусматривается</a:t>
            </a:r>
          </a:p>
          <a:p>
            <a:r>
              <a:rPr lang="ru-RU" sz="2800" dirty="0">
                <a:solidFill>
                  <a:schemeClr val="tx2"/>
                </a:solidFill>
              </a:rPr>
              <a:t>в</a:t>
            </a:r>
            <a:r>
              <a:rPr lang="ru-RU" sz="2800" dirty="0" smtClean="0">
                <a:solidFill>
                  <a:schemeClr val="tx2"/>
                </a:solidFill>
              </a:rPr>
              <a:t>несение </a:t>
            </a:r>
            <a:r>
              <a:rPr lang="ru-RU" sz="2800" dirty="0">
                <a:solidFill>
                  <a:schemeClr val="tx2"/>
                </a:solidFill>
              </a:rPr>
              <a:t>законопроектов об ограничении создания унитарных предприятий на конкурентных рынках, </a:t>
            </a:r>
            <a:endParaRPr lang="ru-RU" sz="2800" dirty="0" smtClean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ограничение </a:t>
            </a:r>
            <a:r>
              <a:rPr lang="ru-RU" sz="2800" dirty="0" err="1">
                <a:solidFill>
                  <a:schemeClr val="tx2"/>
                </a:solidFill>
              </a:rPr>
              <a:t>госучастия</a:t>
            </a:r>
            <a:r>
              <a:rPr lang="ru-RU" sz="2800" dirty="0">
                <a:solidFill>
                  <a:schemeClr val="tx2"/>
                </a:solidFill>
              </a:rPr>
              <a:t> в хозяйственных обществах, исключение возможности отнесения хозяйствующих субъектов, действующих в конкурентных сферах, к субъектам естественных монополий</a:t>
            </a:r>
            <a:r>
              <a:rPr lang="ru-RU" sz="2800" dirty="0" smtClean="0">
                <a:solidFill>
                  <a:schemeClr val="tx2"/>
                </a:solidFill>
              </a:rPr>
              <a:t>,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поэтапное ограничение госрегулирования тарифов в конкурентных сферах.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148064" y="105958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4467" y="2215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4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8" y="200027"/>
            <a:ext cx="2831235" cy="1291604"/>
          </a:xfrm>
        </p:spPr>
        <p:txBody>
          <a:bodyPr/>
          <a:lstStyle/>
          <a:p>
            <a:r>
              <a:rPr lang="ru-RU" sz="1600" dirty="0" smtClean="0"/>
              <a:t>Решение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Государственного совета РФ при </a:t>
            </a:r>
            <a:r>
              <a:rPr lang="ru-RU" sz="1600" dirty="0" smtClean="0"/>
              <a:t>Президенте РФ </a:t>
            </a:r>
            <a:r>
              <a:rPr lang="ru-RU" sz="1600" dirty="0" smtClean="0"/>
              <a:t>(Перечень поручений Президента РФ 15.05.2018)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000" dirty="0"/>
              <a:t>Достижение  ключевых показателей развития конкуренции, обозначенных в решениях Госсовета. Это </a:t>
            </a:r>
            <a:r>
              <a:rPr lang="ru-RU" sz="4000" b="1" dirty="0"/>
              <a:t>перечень из 41 показателя</a:t>
            </a:r>
            <a:r>
              <a:rPr lang="ru-RU" sz="4000" dirty="0"/>
              <a:t>, отражающий долю организаций частной формы собственности в отраслях экономики и </a:t>
            </a:r>
            <a:r>
              <a:rPr lang="ru-RU" sz="4000" b="1" dirty="0"/>
              <a:t>обязательный для выполнения</a:t>
            </a:r>
            <a:r>
              <a:rPr lang="ru-RU" sz="4000" dirty="0"/>
              <a:t>  каждым субъектом Российской Федерации. 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Регион </a:t>
            </a:r>
            <a:r>
              <a:rPr lang="ru-RU" b="1" dirty="0">
                <a:solidFill>
                  <a:schemeClr val="tx2"/>
                </a:solidFill>
              </a:rPr>
              <a:t>принимает обязательства </a:t>
            </a:r>
            <a:r>
              <a:rPr lang="ru-RU" b="1" dirty="0" smtClean="0">
                <a:solidFill>
                  <a:schemeClr val="tx2"/>
                </a:solidFill>
              </a:rPr>
              <a:t>по достижению </a:t>
            </a:r>
            <a:r>
              <a:rPr lang="ru-RU" b="1" dirty="0">
                <a:solidFill>
                  <a:schemeClr val="tx2"/>
                </a:solidFill>
              </a:rPr>
              <a:t>ключевых показателей развития конкуренции,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выбирая не менее 80% из </a:t>
            </a:r>
            <a:r>
              <a:rPr lang="ru-RU" b="1" dirty="0" smtClean="0">
                <a:solidFill>
                  <a:schemeClr val="tx2"/>
                </a:solidFill>
              </a:rPr>
              <a:t>перечня</a:t>
            </a:r>
          </a:p>
          <a:p>
            <a:pPr marL="0" indent="0">
              <a:buNone/>
            </a:pPr>
            <a:endParaRPr lang="ru-RU" sz="3500" b="1" dirty="0">
              <a:solidFill>
                <a:schemeClr val="tx2"/>
              </a:solidFill>
            </a:endParaRPr>
          </a:p>
          <a:p>
            <a:r>
              <a:rPr lang="ru-RU" sz="3500" b="1" dirty="0" smtClean="0">
                <a:solidFill>
                  <a:srgbClr val="C00000"/>
                </a:solidFill>
              </a:rPr>
              <a:t>ЗДРАВООХРАНЕНИЕ</a:t>
            </a:r>
          </a:p>
          <a:p>
            <a:r>
              <a:rPr lang="ru-RU" sz="3500" b="1" dirty="0">
                <a:solidFill>
                  <a:srgbClr val="C00000"/>
                </a:solidFill>
              </a:rPr>
              <a:t>СОЦИАЛЬНЫЕ </a:t>
            </a:r>
            <a:r>
              <a:rPr lang="ru-RU" sz="3500" b="1" dirty="0" smtClean="0">
                <a:solidFill>
                  <a:srgbClr val="C00000"/>
                </a:solidFill>
              </a:rPr>
              <a:t>УСЛУГИ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ОБРАЗОВАНИЕ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АГРОПРОМЫШЛЕННЫЙ КОМПЛЕКС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СТРОИТЕЛЬНЫЙ КОМПЛЕКС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РЫБОХОЗЯЙСТВЕННЫЙ КОМПЛЕКС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НЕДРОПОЛЬЗОВАНИЕ МЕСТНОГО ЗНАЧЕНИЯ</a:t>
            </a:r>
          </a:p>
          <a:p>
            <a:r>
              <a:rPr lang="ru-RU" sz="3500" b="1" dirty="0">
                <a:solidFill>
                  <a:srgbClr val="C00000"/>
                </a:solidFill>
              </a:rPr>
              <a:t>ЖИЛИЩНО-КОММУНАЛЬНОЕ </a:t>
            </a:r>
            <a:r>
              <a:rPr lang="ru-RU" sz="3500" b="1" dirty="0" smtClean="0">
                <a:solidFill>
                  <a:srgbClr val="C00000"/>
                </a:solidFill>
              </a:rPr>
              <a:t>ХОЗЯЙСТВО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ГАЗОСНАБЖЕНИЕ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ЭЛЕКТРОСНАБЖЕНИЕ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ТРАНСПОРТ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ПРОМЫШЛЕННОСТЬ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ИНФОКОММУНИКАЦИИ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НЕФТЕПРОДУКТЫ</a:t>
            </a:r>
          </a:p>
          <a:p>
            <a:r>
              <a:rPr lang="ru-RU" sz="3500" b="1" dirty="0">
                <a:solidFill>
                  <a:srgbClr val="C00000"/>
                </a:solidFill>
              </a:rPr>
              <a:t>ПОХОРОННЫЕ </a:t>
            </a:r>
            <a:r>
              <a:rPr lang="ru-RU" sz="3500" b="1" dirty="0" smtClean="0">
                <a:solidFill>
                  <a:srgbClr val="C00000"/>
                </a:solidFill>
              </a:rPr>
              <a:t>УСЛУГИ</a:t>
            </a:r>
          </a:p>
          <a:p>
            <a:r>
              <a:rPr lang="ru-RU" sz="3500" b="1" dirty="0">
                <a:solidFill>
                  <a:srgbClr val="C00000"/>
                </a:solidFill>
              </a:rPr>
              <a:t>РЕКЛАМНЫЕ </a:t>
            </a:r>
            <a:r>
              <a:rPr lang="ru-RU" sz="3500" b="1" dirty="0" smtClean="0">
                <a:solidFill>
                  <a:srgbClr val="C00000"/>
                </a:solidFill>
              </a:rPr>
              <a:t>УСЛУГИ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 smtClean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7414308" y="1491630"/>
            <a:ext cx="3406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5004048" y="638140"/>
            <a:ext cx="978408" cy="299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2640" y="11491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5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Предварительные результаты показывают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076056" y="1923677"/>
            <a:ext cx="3610744" cy="16561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Решение поставленных масштабных задач требует повышение качества  работы по содействию развитию конкуренции и у нас в </a:t>
            </a:r>
            <a:r>
              <a:rPr lang="ru-RU" dirty="0" smtClean="0">
                <a:solidFill>
                  <a:srgbClr val="FF0000"/>
                </a:solidFill>
              </a:rPr>
              <a:t>республике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Picture 10" descr="\\It\_входящие\юля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144972"/>
            <a:ext cx="1215631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4032" y="55552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6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899592" y="1142851"/>
            <a:ext cx="3507888" cy="2797358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П</a:t>
            </a:r>
            <a:r>
              <a:rPr lang="ru-RU" sz="1600" dirty="0" smtClean="0">
                <a:solidFill>
                  <a:srgbClr val="002060"/>
                </a:solidFill>
              </a:rPr>
              <a:t>о 34 </a:t>
            </a:r>
            <a:r>
              <a:rPr lang="ru-RU" sz="1600" dirty="0">
                <a:solidFill>
                  <a:srgbClr val="002060"/>
                </a:solidFill>
              </a:rPr>
              <a:t>показателям  наблюдается положительная динамика, что с уверенностью можно утверждать о достижении по ним  установленных значений к заданной контрольной точке – 2022 году.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8156" y="843558"/>
            <a:ext cx="7632848" cy="10338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Меморандум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о внедрении Стандарта развития конкуренции и развитии конкурентной среды в условиях действия Стандарта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409301" y="2016168"/>
            <a:ext cx="346259" cy="265602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68728" y="2355726"/>
            <a:ext cx="727280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400" dirty="0">
                <a:solidFill>
                  <a:schemeClr val="tx1"/>
                </a:solidFill>
                <a:latin typeface="+mj-lt"/>
              </a:rPr>
              <a:t>Взаимодействие между заинтересованными </a:t>
            </a:r>
            <a:r>
              <a:rPr lang="ru-RU" sz="1400" dirty="0" smtClean="0">
                <a:solidFill>
                  <a:schemeClr val="tx1"/>
                </a:solidFill>
                <a:latin typeface="+mj-lt"/>
              </a:rPr>
              <a:t>исполнительными 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органами государственной власти, муниципальными образованиями, ТПП РМ, общественными объединениями  предпринимателей, бизнес-сообществом осуществляются  через </a:t>
            </a:r>
            <a:r>
              <a:rPr lang="ru-RU" sz="1400" b="1" dirty="0">
                <a:solidFill>
                  <a:schemeClr val="tx1"/>
                </a:solidFill>
                <a:latin typeface="+mj-lt"/>
              </a:rPr>
              <a:t>Соглашения о присоединении к Меморандуму.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 </a:t>
            </a:r>
            <a:endParaRPr lang="ru-RU" sz="14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r>
              <a:rPr lang="ru-RU" sz="1400" dirty="0" smtClean="0">
                <a:solidFill>
                  <a:schemeClr val="tx1"/>
                </a:solidFill>
                <a:latin typeface="+mj-lt"/>
              </a:rPr>
              <a:t>Заключено 406 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Соглашений  о внедрении Стандарта и развитии конкурентной среды в условиях действия Стандарта.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9768" y="1997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люс 2"/>
          <p:cNvSpPr/>
          <p:nvPr/>
        </p:nvSpPr>
        <p:spPr>
          <a:xfrm>
            <a:off x="2689603" y="3723878"/>
            <a:ext cx="370230" cy="36072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7586" y="4083918"/>
            <a:ext cx="6464144" cy="83874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+mj-lt"/>
              </a:rPr>
              <a:t>Содействие в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деятельности по выполнению Стандарта </a:t>
            </a:r>
            <a:r>
              <a:rPr lang="ru-RU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+mj-lt"/>
              </a:rPr>
              <a:t>оказывает УФАС по Республике Мордовия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, с которым также заключено Соглашение о взаимодействии. </a:t>
            </a:r>
          </a:p>
        </p:txBody>
      </p:sp>
      <p:pic>
        <p:nvPicPr>
          <p:cNvPr id="17" name="Picture 2" descr="C:\Documents and Settings\Mironova\Рабочий стол\a28-19_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23259"/>
            <a:ext cx="1163171" cy="92389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87624" y="267494"/>
            <a:ext cx="7053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Что  уже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сделано в соответствии со Стандартом 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195486"/>
            <a:ext cx="3008313" cy="1571625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Подписание </a:t>
            </a:r>
            <a:r>
              <a:rPr lang="ru-RU" sz="1600" b="1" dirty="0">
                <a:solidFill>
                  <a:srgbClr val="0070C0"/>
                </a:solidFill>
              </a:rPr>
              <a:t>Соглашения о взаимодействии между Федеральной антимонопольной службой и Республикой Мордовия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119" y="520079"/>
            <a:ext cx="3717865" cy="33927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chemeClr val="tx2"/>
                </a:solidFill>
              </a:rPr>
              <a:t>С</a:t>
            </a:r>
            <a:r>
              <a:rPr lang="ru-RU" sz="1800" b="1" dirty="0" smtClean="0">
                <a:solidFill>
                  <a:schemeClr val="tx2"/>
                </a:solidFill>
              </a:rPr>
              <a:t>оздание </a:t>
            </a:r>
            <a:r>
              <a:rPr lang="ru-RU" sz="1800" b="1" dirty="0">
                <a:solidFill>
                  <a:schemeClr val="tx2"/>
                </a:solidFill>
              </a:rPr>
              <a:t>и </a:t>
            </a:r>
            <a:r>
              <a:rPr lang="ru-RU" sz="1800" b="1" dirty="0" smtClean="0">
                <a:solidFill>
                  <a:schemeClr val="tx2"/>
                </a:solidFill>
              </a:rPr>
              <a:t>организация системы </a:t>
            </a:r>
            <a:r>
              <a:rPr lang="ru-RU" sz="1800" b="1" dirty="0">
                <a:solidFill>
                  <a:schemeClr val="tx2"/>
                </a:solidFill>
              </a:rPr>
              <a:t>внутреннего обеспечения соответствия требованиям антимонопольного законодательства деятельности органов исполнительной власти субъектов РФ – так называемый антимонопольный </a:t>
            </a:r>
            <a:r>
              <a:rPr lang="ru-RU" sz="1800" b="1" dirty="0" err="1">
                <a:solidFill>
                  <a:schemeClr val="tx2"/>
                </a:solidFill>
              </a:rPr>
              <a:t>комплаенс</a:t>
            </a:r>
            <a:endParaRPr lang="ru-RU" sz="1800" b="1" dirty="0" smtClean="0">
              <a:solidFill>
                <a:schemeClr val="tx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0192" y="2283719"/>
            <a:ext cx="2471195" cy="2376264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У</a:t>
            </a:r>
            <a:r>
              <a:rPr lang="ru-RU" sz="1400" b="1" dirty="0" smtClean="0">
                <a:solidFill>
                  <a:srgbClr val="C00000"/>
                </a:solidFill>
              </a:rPr>
              <a:t>тверждение </a:t>
            </a:r>
            <a:r>
              <a:rPr lang="ru-RU" sz="1400" b="1" dirty="0">
                <a:solidFill>
                  <a:srgbClr val="C00000"/>
                </a:solidFill>
              </a:rPr>
              <a:t>положений исполнительных органов государственной власти с включением функций, предусматривающих приоритет целей и задач по содействию развитию конкуренции </a:t>
            </a:r>
            <a:r>
              <a:rPr lang="ru-RU" sz="1400" b="1" dirty="0" smtClean="0">
                <a:solidFill>
                  <a:srgbClr val="C00000"/>
                </a:solidFill>
              </a:rPr>
              <a:t>в соответствующей</a:t>
            </a:r>
          </a:p>
          <a:p>
            <a:r>
              <a:rPr lang="ru-RU" sz="1400" b="1" dirty="0">
                <a:solidFill>
                  <a:srgbClr val="C00000"/>
                </a:solidFill>
              </a:rPr>
              <a:t>с</a:t>
            </a:r>
            <a:r>
              <a:rPr lang="ru-RU" sz="1400" b="1" dirty="0" smtClean="0">
                <a:solidFill>
                  <a:srgbClr val="C00000"/>
                </a:solidFill>
              </a:rPr>
              <a:t>фере деятельности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5" name="Picture 4" descr="C:\Documents and Settings\Mironova\Рабочий стол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15989"/>
            <a:ext cx="1514512" cy="100811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/>
          <p:cNvSpPr/>
          <p:nvPr/>
        </p:nvSpPr>
        <p:spPr>
          <a:xfrm rot="5400000">
            <a:off x="5166535" y="166432"/>
            <a:ext cx="146194" cy="1191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5185240" y="2491048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0269" y="25037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8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91264" cy="1004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effectLst/>
              </a:rPr>
              <a:t>Функции по развитию конкуренции включены </a:t>
            </a:r>
            <a:r>
              <a:rPr lang="ru-RU" sz="2000" b="1" dirty="0">
                <a:effectLst/>
              </a:rPr>
              <a:t>в приоритеты деятельности</a:t>
            </a:r>
            <a:r>
              <a:rPr lang="ru-RU" sz="2000" dirty="0">
                <a:effectLst/>
              </a:rPr>
              <a:t> органов исполнительной власти – ответственных исполнителей мероприятий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Полномочия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развития конкуренции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внесли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исполнительной власти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принятые в 2015 г. ведомственные документы (приказы) :</a:t>
            </a:r>
          </a:p>
          <a:p>
            <a:pPr marL="0" indent="0" algn="ctr">
              <a:buNone/>
            </a:pP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Минпромнауки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Республики Мордовия, 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Минстрой Республики Мордовия, 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Минсельхозпрод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Республики Мордовия 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Мининформсвязи Республики Мордовия, 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энергетики и тарифной политики Республики Мордовия (Республиканская служба по тарифам),  </a:t>
            </a:r>
          </a:p>
          <a:p>
            <a:pPr algn="just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Минлесхоз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Республики Мордовия,</a:t>
            </a:r>
            <a:endParaRPr lang="ru-RU" b="1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Минздрав Республики Мордовия, 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Государственный комитет  РМ по организации торгов и ценовой политике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(Региональный Центр организации закупок )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75606"/>
            <a:ext cx="1200142" cy="1241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44" y="5391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9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1936</TotalTime>
  <Words>1399</Words>
  <Application>Microsoft Office PowerPoint</Application>
  <PresentationFormat>Экран (16:9)</PresentationFormat>
  <Paragraphs>150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                                          МИНЭКОНОМИКИ РЕСПУБЛИКИ  МОРДОВИЯ </vt:lpstr>
      <vt:lpstr>Важнейшие документы, определяющие направления  развития  конкуренции</vt:lpstr>
      <vt:lpstr>Важнейшие документы, определяющие направления  развития  конкуренции</vt:lpstr>
      <vt:lpstr>Национальным планом</vt:lpstr>
      <vt:lpstr>Решение  Государственного совета РФ при Президенте РФ (Перечень поручений Президента РФ 15.05.2018)</vt:lpstr>
      <vt:lpstr>Предварительные результаты показывают</vt:lpstr>
      <vt:lpstr>Презентация PowerPoint</vt:lpstr>
      <vt:lpstr>Подписание Соглашения о взаимодействии между Федеральной антимонопольной службой и Республикой Мордовия</vt:lpstr>
      <vt:lpstr>Функции по развитию конкуренции включены в приоритеты деятельности органов исполнительной власти – ответственных исполнителей мероприятий</vt:lpstr>
      <vt:lpstr>Выполнение поставленных задач через реализацию «дорожных карт»</vt:lpstr>
      <vt:lpstr>Республиканская  «дорожная карта»</vt:lpstr>
      <vt:lpstr>Отраслевые «дорожные карты»</vt:lpstr>
      <vt:lpstr>   Основной критерий эффективности работы по развитию конкуренции </vt:lpstr>
      <vt:lpstr>Поручения  на региональном уровне</vt:lpstr>
      <vt:lpstr>                      Отдельные начинания                       остаются нереализованными </vt:lpstr>
      <vt:lpstr>НАГРАЖДЕНИЕ МУНИЦИПАЛЬНЫХ ОБРАЗОВАНИЙ</vt:lpstr>
      <vt:lpstr>  СОСТАВЛЕН ФИНАЛЬНЫЙ  РЕЙТИНГ МУНИЦИПАЛЬНЫХ  ОБРАЗОВАНИЙ ПО  РАЗВИТИЮ  КОНКУРЕНЦИИ ЗА 2017 г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Стандарта  развития конкуренции в Республике Мордовия </dc:title>
  <dc:creator>Елена Миронова</dc:creator>
  <cp:lastModifiedBy>Елена Миронова</cp:lastModifiedBy>
  <cp:revision>159</cp:revision>
  <cp:lastPrinted>2018-06-29T14:28:14Z</cp:lastPrinted>
  <dcterms:created xsi:type="dcterms:W3CDTF">2016-12-16T13:30:43Z</dcterms:created>
  <dcterms:modified xsi:type="dcterms:W3CDTF">2018-06-29T14:29:02Z</dcterms:modified>
</cp:coreProperties>
</file>