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0"/>
  </p:notesMasterIdLst>
  <p:sldIdLst>
    <p:sldId id="282" r:id="rId2"/>
    <p:sldId id="300" r:id="rId3"/>
    <p:sldId id="299" r:id="rId4"/>
    <p:sldId id="302" r:id="rId5"/>
    <p:sldId id="303" r:id="rId6"/>
    <p:sldId id="304" r:id="rId7"/>
    <p:sldId id="285" r:id="rId8"/>
    <p:sldId id="306" r:id="rId9"/>
    <p:sldId id="312" r:id="rId10"/>
    <p:sldId id="292" r:id="rId11"/>
    <p:sldId id="313" r:id="rId12"/>
    <p:sldId id="315" r:id="rId13"/>
    <p:sldId id="314" r:id="rId14"/>
    <p:sldId id="316" r:id="rId15"/>
    <p:sldId id="310" r:id="rId16"/>
    <p:sldId id="288" r:id="rId17"/>
    <p:sldId id="259" r:id="rId18"/>
    <p:sldId id="284" r:id="rId19"/>
  </p:sldIdLst>
  <p:sldSz cx="9144000" cy="5143500" type="screen16x9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728" autoAdjust="0"/>
  </p:normalViewPr>
  <p:slideViewPr>
    <p:cSldViewPr>
      <p:cViewPr varScale="1">
        <p:scale>
          <a:sx n="94" d="100"/>
          <a:sy n="94" d="100"/>
        </p:scale>
        <p:origin x="-678" y="-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378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BE07FF-213A-434B-8C1D-E882B3824194}" type="datetimeFigureOut">
              <a:rPr lang="ru-RU" smtClean="0"/>
              <a:t>29.06.2018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8D095F-AE1A-4065-86FA-0F5993704A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5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32004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14750"/>
            <a:ext cx="6400800" cy="9144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CE675-824A-44DB-8D37-F5788B8FD9FC}" type="datetimeFigureOut">
              <a:rPr lang="ru-RU" smtClean="0"/>
              <a:t>29.06.2018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E02FFE-D4FA-4D36-863D-A6D1E32F2A1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CE675-824A-44DB-8D37-F5788B8FD9FC}" type="datetimeFigureOut">
              <a:rPr lang="ru-RU" smtClean="0"/>
              <a:t>29.06.2018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2FFE-D4FA-4D36-863D-A6D1E32F2A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CE675-824A-44DB-8D37-F5788B8FD9FC}" type="datetimeFigureOut">
              <a:rPr lang="ru-RU" smtClean="0"/>
              <a:t>29.06.2018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2FFE-D4FA-4D36-863D-A6D1E32F2A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CE675-824A-44DB-8D37-F5788B8FD9FC}" type="datetimeFigureOut">
              <a:rPr lang="ru-RU" smtClean="0"/>
              <a:t>29.06.2018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2FFE-D4FA-4D36-863D-A6D1E32F2A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028701"/>
            <a:ext cx="7772400" cy="1878806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051574"/>
            <a:ext cx="7772400" cy="848915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CE675-824A-44DB-8D37-F5788B8FD9FC}" type="datetimeFigureOut">
              <a:rPr lang="ru-RU" smtClean="0"/>
              <a:t>29.06.2018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2FFE-D4FA-4D36-863D-A6D1E32F2A1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2943226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2943226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2943226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CE675-824A-44DB-8D37-F5788B8FD9FC}" type="datetimeFigureOut">
              <a:rPr lang="ru-RU" smtClean="0"/>
              <a:t>29.06.2018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2FFE-D4FA-4D36-863D-A6D1E32F2A1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200150"/>
            <a:ext cx="4041648" cy="339471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4040188" cy="4572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3" y="1200150"/>
            <a:ext cx="4041775" cy="4572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CE675-824A-44DB-8D37-F5788B8FD9FC}" type="datetimeFigureOut">
              <a:rPr lang="ru-RU" smtClean="0"/>
              <a:t>29.06.2018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2FFE-D4FA-4D36-863D-A6D1E32F2A1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1659636"/>
            <a:ext cx="4041648" cy="293522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1659637"/>
            <a:ext cx="4041648" cy="293489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CE675-824A-44DB-8D37-F5788B8FD9FC}" type="datetimeFigureOut">
              <a:rPr lang="ru-RU" smtClean="0"/>
              <a:t>29.06.2018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2FFE-D4FA-4D36-863D-A6D1E32F2A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CE675-824A-44DB-8D37-F5788B8FD9FC}" type="datetimeFigureOut">
              <a:rPr lang="ru-RU" smtClean="0"/>
              <a:t>29.06.2018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2FFE-D4FA-4D36-863D-A6D1E32F2A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90" y="200026"/>
            <a:ext cx="3008313" cy="1571625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40" y="204789"/>
            <a:ext cx="4995863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90" y="1828801"/>
            <a:ext cx="3008313" cy="2765822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CE675-824A-44DB-8D37-F5788B8FD9FC}" type="datetimeFigureOut">
              <a:rPr lang="ru-RU" smtClean="0"/>
              <a:t>29.06.2018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2FFE-D4FA-4D36-863D-A6D1E32F2A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171451"/>
            <a:ext cx="5711824" cy="671513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857251"/>
            <a:ext cx="6054724" cy="3405783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4357688"/>
            <a:ext cx="5711824" cy="40005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CE675-824A-44DB-8D37-F5788B8FD9FC}" type="datetimeFigureOut">
              <a:rPr lang="ru-RU" smtClean="0"/>
              <a:t>29.06.2018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2FFE-D4FA-4D36-863D-A6D1E32F2A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001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50" y="4767264"/>
            <a:ext cx="2085975" cy="273844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E8CE675-824A-44DB-8D37-F5788B8FD9FC}" type="datetimeFigureOut">
              <a:rPr lang="ru-RU" smtClean="0"/>
              <a:t>29.06.2018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8" y="4767264"/>
            <a:ext cx="2847975" cy="273844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81" y="4767264"/>
            <a:ext cx="561975" cy="273844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7E02FFE-D4FA-4D36-863D-A6D1E32F2A1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4874539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4874539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6" y="339502"/>
            <a:ext cx="6768750" cy="936104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Times New Roman" pitchFamily="18" charset="0"/>
              </a:rPr>
              <a:t>	</a:t>
            </a:r>
            <a:br>
              <a:rPr lang="ru-RU" sz="36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Times New Roman" pitchFamily="18" charset="0"/>
              </a:rPr>
            </a:br>
            <a:r>
              <a:rPr lang="ru-RU" sz="3600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/>
            </a:r>
            <a:br>
              <a:rPr lang="ru-RU" sz="36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</a:br>
            <a:r>
              <a:rPr lang="ru-RU" sz="36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                  </a:t>
            </a:r>
            <a:br>
              <a:rPr lang="ru-RU" sz="36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</a:br>
            <a:r>
              <a:rPr lang="ru-RU" sz="36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/>
            </a:r>
            <a:br>
              <a:rPr lang="ru-RU" sz="36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</a:br>
            <a:r>
              <a:rPr lang="ru-RU" sz="36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/>
            </a:r>
            <a:br>
              <a:rPr lang="ru-RU" sz="36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</a:br>
            <a:r>
              <a:rPr lang="ru-RU" sz="36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/>
            </a:r>
            <a:br>
              <a:rPr lang="ru-RU" sz="36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</a:br>
            <a:r>
              <a:rPr lang="ru-RU" sz="36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/>
            </a:r>
            <a:br>
              <a:rPr lang="ru-RU" sz="36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</a:br>
            <a:r>
              <a:rPr lang="ru-RU" sz="36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/>
            </a:r>
            <a:br>
              <a:rPr lang="ru-RU" sz="36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</a:br>
            <a:r>
              <a:rPr lang="ru-RU" sz="36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/>
            </a:r>
            <a:br>
              <a:rPr lang="ru-RU" sz="36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</a:br>
            <a:r>
              <a:rPr lang="ru-RU" sz="36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/>
            </a:r>
            <a:br>
              <a:rPr lang="ru-RU" sz="36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</a:br>
            <a:r>
              <a:rPr lang="ru-RU" sz="36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/>
            </a:r>
            <a:br>
              <a:rPr lang="ru-RU" sz="36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</a:br>
            <a:r>
              <a:rPr lang="ru-RU" sz="36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/>
            </a:r>
            <a:br>
              <a:rPr lang="ru-RU" sz="36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</a:br>
            <a:r>
              <a:rPr lang="ru-RU" sz="36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/>
            </a:r>
            <a:br>
              <a:rPr lang="ru-RU" sz="36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</a:br>
            <a:r>
              <a:rPr lang="ru-RU" sz="36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/>
            </a:r>
            <a:br>
              <a:rPr lang="ru-RU" sz="36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</a:br>
            <a:r>
              <a:rPr lang="ru-RU" sz="36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/>
            </a:r>
            <a:br>
              <a:rPr lang="ru-RU" sz="36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</a:br>
            <a:r>
              <a:rPr lang="ru-RU" sz="36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/>
            </a:r>
            <a:br>
              <a:rPr lang="ru-RU" sz="36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</a:br>
            <a:r>
              <a:rPr lang="ru-RU" sz="36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/>
            </a:r>
            <a:br>
              <a:rPr lang="ru-RU" sz="36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</a:br>
            <a:r>
              <a:rPr lang="ru-RU" sz="36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/>
            </a:r>
            <a:br>
              <a:rPr lang="ru-RU" sz="36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</a:br>
            <a:r>
              <a:rPr lang="ru-RU" sz="36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/>
            </a:r>
            <a:br>
              <a:rPr lang="ru-RU" sz="36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</a:br>
            <a:r>
              <a:rPr lang="ru-RU" sz="36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/>
            </a:r>
            <a:br>
              <a:rPr lang="ru-RU" sz="36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</a:br>
            <a:r>
              <a:rPr lang="ru-RU" sz="36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/>
            </a:r>
            <a:br>
              <a:rPr lang="ru-RU" sz="36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</a:br>
            <a:r>
              <a:rPr lang="ru-RU" sz="2200" b="1" dirty="0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МИНЭКОНОМИКИ </a:t>
            </a:r>
            <a:r>
              <a:rPr lang="ru-RU" sz="2200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РЕСПУБЛИКИ  МОРДОВИЯ</a:t>
            </a:r>
            <a:r>
              <a:rPr lang="ru-RU" sz="20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827584" y="2046367"/>
            <a:ext cx="7955501" cy="2037551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ru-RU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marL="0" indent="0" algn="ctr">
              <a:buNone/>
            </a:pPr>
            <a:endParaRPr lang="ru-RU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marL="0" indent="0" algn="ctr">
              <a:buNone/>
            </a:pPr>
            <a:endParaRPr lang="ru-RU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6400" b="1" dirty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8000" b="1" dirty="0" smtClean="0">
                <a:solidFill>
                  <a:schemeClr val="accent1"/>
                </a:solidFill>
              </a:rPr>
              <a:t>О </a:t>
            </a:r>
            <a:r>
              <a:rPr lang="ru-RU" sz="8000" b="1" dirty="0">
                <a:solidFill>
                  <a:schemeClr val="accent1"/>
                </a:solidFill>
              </a:rPr>
              <a:t>выполнении положений Указа Президента Российской Федерации  В.В. Путина № 618 «Об основных направлениях государственной политики по развитию конкуренции»,  решений Госсовета Российской Федерации от 05.04.2018 г. и  Перечня поручений Президента Российской Федерации от 15.05.2018 г.</a:t>
            </a:r>
            <a:endParaRPr lang="ru-RU" sz="8000" b="1" dirty="0" smtClean="0">
              <a:ln w="1905"/>
              <a:solidFill>
                <a:schemeClr val="accent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</p:txBody>
      </p:sp>
      <p:pic>
        <p:nvPicPr>
          <p:cNvPr id="3" name="Picture 10" descr="\\It\_входящие\юля\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95488"/>
            <a:ext cx="1728192" cy="818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C:\Documents and Settings\Mironova\Рабочий стол\GetImag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083918"/>
            <a:ext cx="1843524" cy="923331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3203848" y="693709"/>
            <a:ext cx="3532561" cy="1952861"/>
          </a:xfrm>
          <a:prstGeom prst="rect">
            <a:avLst/>
          </a:prstGeom>
          <a:noFill/>
          <a:effectLst>
            <a:glow rad="12700">
              <a:schemeClr val="bg1">
                <a:alpha val="56000"/>
              </a:schemeClr>
            </a:glow>
          </a:effectLst>
          <a:scene3d>
            <a:camera prst="perspectiveRight" fov="0">
              <a:rot lat="20400000" lon="0" rev="0"/>
            </a:camera>
            <a:lightRig rig="soft" dir="t"/>
          </a:scene3d>
          <a:sp3d extrusionH="38100">
            <a:bevelT h="152400"/>
            <a:bevelB/>
          </a:sp3d>
          <a:extLst/>
        </p:spPr>
      </p:pic>
      <p:sp>
        <p:nvSpPr>
          <p:cNvPr id="5" name="TextBox 4"/>
          <p:cNvSpPr txBox="1"/>
          <p:nvPr/>
        </p:nvSpPr>
        <p:spPr>
          <a:xfrm>
            <a:off x="323528" y="3904471"/>
            <a:ext cx="51201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 smtClean="0">
              <a:solidFill>
                <a:schemeClr val="tx2"/>
              </a:solidFill>
            </a:endParaRPr>
          </a:p>
          <a:p>
            <a:endParaRPr lang="ru-RU" b="1" dirty="0" smtClean="0">
              <a:solidFill>
                <a:schemeClr val="tx2"/>
              </a:solidFill>
              <a:latin typeface="+mj-lt"/>
            </a:endParaRPr>
          </a:p>
          <a:p>
            <a:r>
              <a:rPr lang="ru-RU" b="1" dirty="0" smtClean="0">
                <a:solidFill>
                  <a:schemeClr val="tx2"/>
                </a:solidFill>
                <a:latin typeface="+mj-lt"/>
              </a:rPr>
              <a:t>3 июля 2018 года</a:t>
            </a:r>
            <a:endParaRPr lang="ru-RU" b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4553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ru-RU" sz="2000" b="1" dirty="0" smtClean="0">
                <a:effectLst/>
              </a:rPr>
              <a:t>Выполнение </a:t>
            </a:r>
            <a:r>
              <a:rPr lang="ru-RU" sz="2000" b="1" dirty="0" smtClean="0">
                <a:effectLst/>
              </a:rPr>
              <a:t>поставленных задач </a:t>
            </a:r>
            <a:r>
              <a:rPr lang="ru-RU" sz="2000" b="1" dirty="0">
                <a:effectLst/>
              </a:rPr>
              <a:t>через реализацию</a:t>
            </a:r>
            <a:br>
              <a:rPr lang="ru-RU" sz="2000" b="1" dirty="0">
                <a:effectLst/>
              </a:rPr>
            </a:br>
            <a:r>
              <a:rPr lang="ru-RU" sz="2000" b="1" dirty="0">
                <a:effectLst/>
              </a:rPr>
              <a:t>«дорожных карт»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1280128"/>
            <a:ext cx="3024336" cy="26642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>
                <a:solidFill>
                  <a:schemeClr val="tx2"/>
                </a:solidFill>
                <a:latin typeface="+mj-lt"/>
              </a:rPr>
              <a:t>О</a:t>
            </a:r>
            <a:r>
              <a:rPr lang="ru-RU" b="1" dirty="0" smtClean="0">
                <a:solidFill>
                  <a:schemeClr val="tx2"/>
                </a:solidFill>
                <a:latin typeface="+mj-lt"/>
              </a:rPr>
              <a:t>сновные инструменты </a:t>
            </a:r>
            <a:r>
              <a:rPr lang="ru-RU" b="1" dirty="0">
                <a:solidFill>
                  <a:schemeClr val="tx2"/>
                </a:solidFill>
                <a:latin typeface="+mj-lt"/>
              </a:rPr>
              <a:t>в реализации поставленных задач </a:t>
            </a:r>
            <a:endParaRPr lang="ru-RU" b="1" dirty="0" smtClean="0">
              <a:solidFill>
                <a:schemeClr val="tx2"/>
              </a:solidFill>
              <a:latin typeface="+mj-lt"/>
            </a:endParaRPr>
          </a:p>
          <a:p>
            <a:pPr lvl="0" algn="ctr"/>
            <a:r>
              <a:rPr lang="ru-RU" b="1" dirty="0" smtClean="0">
                <a:solidFill>
                  <a:schemeClr val="tx2"/>
                </a:solidFill>
                <a:latin typeface="+mj-lt"/>
              </a:rPr>
              <a:t>(«дорожные карты»)</a:t>
            </a:r>
            <a:endParaRPr lang="ru-RU" b="1" dirty="0">
              <a:solidFill>
                <a:schemeClr val="tx2"/>
              </a:solidFill>
              <a:latin typeface="+mj-lt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3563888" y="1995686"/>
            <a:ext cx="1512168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3563888" y="2679762"/>
            <a:ext cx="1152128" cy="11161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3707904" y="2679762"/>
            <a:ext cx="31683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5148064" y="1491630"/>
            <a:ext cx="1800200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Региональная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935152" y="2391730"/>
            <a:ext cx="1669296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Отраслевые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004048" y="3651870"/>
            <a:ext cx="2160240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М</a:t>
            </a:r>
            <a:r>
              <a:rPr lang="ru-RU" b="1" dirty="0" smtClean="0">
                <a:solidFill>
                  <a:srgbClr val="C00000"/>
                </a:solidFill>
              </a:rPr>
              <a:t>униципальные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6166" y="267494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</a:rPr>
              <a:t>10</a:t>
            </a:r>
            <a:endParaRPr lang="ru-RU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49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12160" y="339502"/>
            <a:ext cx="2903243" cy="1152129"/>
          </a:xfrm>
        </p:spPr>
        <p:txBody>
          <a:bodyPr/>
          <a:lstStyle/>
          <a:p>
            <a:r>
              <a:rPr lang="ru-RU" sz="2400" b="1" dirty="0">
                <a:solidFill>
                  <a:srgbClr val="FF0000"/>
                </a:solidFill>
                <a:effectLst/>
              </a:rPr>
              <a:t>Республиканская  «дорожная карта»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9141" y="339502"/>
            <a:ext cx="4227751" cy="42551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200" b="1" dirty="0">
                <a:solidFill>
                  <a:srgbClr val="0070C0"/>
                </a:solidFill>
              </a:rPr>
              <a:t>В</a:t>
            </a:r>
            <a:r>
              <a:rPr lang="ru-RU" sz="2200" b="1" dirty="0" smtClean="0">
                <a:solidFill>
                  <a:srgbClr val="0070C0"/>
                </a:solidFill>
              </a:rPr>
              <a:t>ключает </a:t>
            </a:r>
            <a:r>
              <a:rPr lang="ru-RU" sz="2200" b="1" dirty="0">
                <a:solidFill>
                  <a:srgbClr val="0070C0"/>
                </a:solidFill>
              </a:rPr>
              <a:t>в себя 202 мероприятия и 64 показателя развития конкуренции на приоритетных и социально значимых рынках, в </a:t>
            </a:r>
            <a:r>
              <a:rPr lang="ru-RU" sz="2200" b="1" dirty="0" err="1">
                <a:solidFill>
                  <a:srgbClr val="0070C0"/>
                </a:solidFill>
              </a:rPr>
              <a:t>т.ч</a:t>
            </a:r>
            <a:r>
              <a:rPr lang="ru-RU" sz="2200" b="1" dirty="0">
                <a:solidFill>
                  <a:srgbClr val="0070C0"/>
                </a:solidFill>
              </a:rPr>
              <a:t>. 12 мероприятий и 4 показателя по реализации Национального плана развития конкуренции. По итогам 2017 года  все запланированные показатели  достигнуты</a:t>
            </a:r>
            <a:endParaRPr lang="ru-RU" sz="2200" b="1" dirty="0">
              <a:solidFill>
                <a:srgbClr val="0070C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Р</a:t>
            </a:r>
            <a:r>
              <a:rPr lang="ru-RU" b="1" dirty="0" smtClean="0">
                <a:solidFill>
                  <a:srgbClr val="0070C0"/>
                </a:solidFill>
              </a:rPr>
              <a:t>азработать </a:t>
            </a:r>
            <a:r>
              <a:rPr lang="ru-RU" b="1" dirty="0">
                <a:solidFill>
                  <a:srgbClr val="0070C0"/>
                </a:solidFill>
              </a:rPr>
              <a:t>комплекс мероприятий, обеспечивающих достижение обязательных показателей и включить  их в республиканский План мероприятий («дорожную карту») по содействию развитию конкуренции.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 rot="10800000">
            <a:off x="4946892" y="627533"/>
            <a:ext cx="1122424" cy="2180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7308304" y="1491630"/>
            <a:ext cx="2880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62582" y="213355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11</a:t>
            </a:r>
            <a:endParaRPr lang="ru-RU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65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  <a:effectLst/>
              </a:rPr>
              <a:t>Отраслевые «дорожные карты»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7" y="483518"/>
            <a:ext cx="4824536" cy="411110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Утверждены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и реализуются 13 отраслевых «дорожных карт». Это рынки услуг образования, перевозок пассажиров наземным транспортом, жилищно-</a:t>
            </a:r>
            <a:r>
              <a:rPr lang="ru-RU" b="1" dirty="0" err="1">
                <a:solidFill>
                  <a:schemeClr val="tx2">
                    <a:lumMod val="75000"/>
                  </a:schemeClr>
                </a:solidFill>
              </a:rPr>
              <a:t>коммунaльного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 хозяйства,  культуры, медицинских, социальных, связи, </a:t>
            </a:r>
            <a:r>
              <a:rPr lang="ru-RU" b="1" dirty="0" err="1">
                <a:solidFill>
                  <a:schemeClr val="tx2">
                    <a:lumMod val="75000"/>
                  </a:schemeClr>
                </a:solidFill>
              </a:rPr>
              <a:t>агропродоволъственного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 комплекса,  промышленности. Все мероприятия реализуются в соответствии с установленными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сроками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940152" y="2211709"/>
            <a:ext cx="2975251" cy="2382913"/>
          </a:xfrm>
        </p:spPr>
        <p:txBody>
          <a:bodyPr/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К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омплекс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мер, реализация которых необходима для развития конкуренции на конкретном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рынке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Стрелка вправо 4"/>
          <p:cNvSpPr/>
          <p:nvPr/>
        </p:nvSpPr>
        <p:spPr>
          <a:xfrm rot="10800000">
            <a:off x="5364088" y="647800"/>
            <a:ext cx="83439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7266292" y="1779662"/>
            <a:ext cx="360040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51520" y="339502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12</a:t>
            </a:r>
            <a:endParaRPr lang="ru-RU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21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167" y="195487"/>
            <a:ext cx="2664297" cy="1152128"/>
          </a:xfrm>
        </p:spPr>
        <p:txBody>
          <a:bodyPr/>
          <a:lstStyle/>
          <a:p>
            <a:r>
              <a:rPr lang="ru-RU" sz="1400" b="1" dirty="0" smtClean="0">
                <a:solidFill>
                  <a:srgbClr val="C00000"/>
                </a:solidFill>
              </a:rPr>
              <a:t/>
            </a:r>
            <a:br>
              <a:rPr lang="ru-RU" sz="1400" b="1" dirty="0" smtClean="0">
                <a:solidFill>
                  <a:srgbClr val="C00000"/>
                </a:solidFill>
              </a:rPr>
            </a:br>
            <a:r>
              <a:rPr lang="ru-RU" sz="1400" b="1" dirty="0">
                <a:solidFill>
                  <a:srgbClr val="C00000"/>
                </a:solidFill>
              </a:rPr>
              <a:t/>
            </a:r>
            <a:br>
              <a:rPr lang="ru-RU" sz="1400" b="1" dirty="0">
                <a:solidFill>
                  <a:srgbClr val="C00000"/>
                </a:solidFill>
              </a:rPr>
            </a:br>
            <a:r>
              <a:rPr lang="ru-RU" sz="1400" b="1" dirty="0" smtClean="0">
                <a:solidFill>
                  <a:srgbClr val="C00000"/>
                </a:solidFill>
              </a:rPr>
              <a:t/>
            </a:r>
            <a:br>
              <a:rPr lang="ru-RU" sz="1400" b="1" dirty="0" smtClean="0">
                <a:solidFill>
                  <a:srgbClr val="C00000"/>
                </a:solidFill>
              </a:rPr>
            </a:br>
            <a:r>
              <a:rPr lang="ru-RU" sz="1800" b="1" dirty="0" smtClean="0">
                <a:solidFill>
                  <a:srgbClr val="C00000"/>
                </a:solidFill>
              </a:rPr>
              <a:t>Основной </a:t>
            </a:r>
            <a:r>
              <a:rPr lang="ru-RU" sz="1800" b="1" dirty="0">
                <a:solidFill>
                  <a:srgbClr val="C00000"/>
                </a:solidFill>
              </a:rPr>
              <a:t>критерий </a:t>
            </a:r>
            <a:r>
              <a:rPr lang="ru-RU" sz="1400" b="1" dirty="0">
                <a:solidFill>
                  <a:srgbClr val="C00000"/>
                </a:solidFill>
              </a:rPr>
              <a:t>эффективности работы по </a:t>
            </a:r>
            <a:r>
              <a:rPr lang="ru-RU" sz="1600" b="1" dirty="0">
                <a:solidFill>
                  <a:srgbClr val="C00000"/>
                </a:solidFill>
              </a:rPr>
              <a:t>развитию</a:t>
            </a:r>
            <a:r>
              <a:rPr lang="ru-RU" sz="1400" b="1" dirty="0">
                <a:solidFill>
                  <a:srgbClr val="C00000"/>
                </a:solidFill>
              </a:rPr>
              <a:t> конкуренции</a:t>
            </a:r>
            <a:br>
              <a:rPr lang="ru-RU" sz="1400" b="1" dirty="0">
                <a:solidFill>
                  <a:srgbClr val="C00000"/>
                </a:solidFill>
              </a:rPr>
            </a:br>
            <a:endParaRPr lang="ru-RU" sz="1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1" y="339502"/>
            <a:ext cx="4608512" cy="432048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r>
              <a:rPr lang="ru-RU" sz="6000" dirty="0" smtClean="0">
                <a:solidFill>
                  <a:srgbClr val="002060"/>
                </a:solidFill>
              </a:rPr>
              <a:t>Доля </a:t>
            </a:r>
            <a:r>
              <a:rPr lang="ru-RU" sz="6000" dirty="0">
                <a:solidFill>
                  <a:srgbClr val="002060"/>
                </a:solidFill>
              </a:rPr>
              <a:t>потребителей, удовлетворенных </a:t>
            </a:r>
            <a:r>
              <a:rPr lang="ru-RU" sz="6000" b="1" dirty="0">
                <a:solidFill>
                  <a:srgbClr val="002060"/>
                </a:solidFill>
              </a:rPr>
              <a:t>уровнем цен на товары и услуги</a:t>
            </a:r>
            <a:r>
              <a:rPr lang="ru-RU" sz="6000" dirty="0">
                <a:solidFill>
                  <a:srgbClr val="002060"/>
                </a:solidFill>
              </a:rPr>
              <a:t>  увеличилась до 80% (в 2016г. -54,3%).</a:t>
            </a:r>
          </a:p>
          <a:p>
            <a:r>
              <a:rPr lang="ru-RU" sz="6000" dirty="0">
                <a:solidFill>
                  <a:srgbClr val="002060"/>
                </a:solidFill>
              </a:rPr>
              <a:t>Увеличилось количество потребителей, удовлетворенных </a:t>
            </a:r>
            <a:r>
              <a:rPr lang="ru-RU" sz="6000" b="1" dirty="0">
                <a:solidFill>
                  <a:srgbClr val="002060"/>
                </a:solidFill>
              </a:rPr>
              <a:t>возможностью выбора товаров </a:t>
            </a:r>
            <a:r>
              <a:rPr lang="ru-RU" sz="6000" dirty="0">
                <a:solidFill>
                  <a:srgbClr val="002060"/>
                </a:solidFill>
              </a:rPr>
              <a:t>(другими словами ассортиментом) - достигло 73,4% (было 69,6%) от общего числа респондентов.</a:t>
            </a:r>
          </a:p>
          <a:p>
            <a:r>
              <a:rPr lang="ru-RU" sz="6000" dirty="0">
                <a:solidFill>
                  <a:srgbClr val="002060"/>
                </a:solidFill>
              </a:rPr>
              <a:t>Опросы подтверждают, что  действующее на рынках  </a:t>
            </a:r>
            <a:r>
              <a:rPr lang="ru-RU" sz="6000" b="1" dirty="0">
                <a:solidFill>
                  <a:srgbClr val="002060"/>
                </a:solidFill>
              </a:rPr>
              <a:t>количество  организаций является достаточным  для  обеспечения свободной конкуренции  товаров</a:t>
            </a:r>
            <a:r>
              <a:rPr lang="ru-RU" sz="6000" dirty="0">
                <a:solidFill>
                  <a:srgbClr val="002060"/>
                </a:solidFill>
              </a:rPr>
              <a:t>, работ и услуг. Высоко  оценивается качество услуг на рынках связи, культуры, социального обслуживания, производства и переработки </a:t>
            </a:r>
            <a:r>
              <a:rPr lang="ru-RU" sz="6000" dirty="0" smtClean="0">
                <a:solidFill>
                  <a:srgbClr val="002060"/>
                </a:solidFill>
              </a:rPr>
              <a:t>молока</a:t>
            </a:r>
          </a:p>
          <a:p>
            <a:r>
              <a:rPr lang="ru-RU" sz="6000" b="1" dirty="0">
                <a:solidFill>
                  <a:srgbClr val="002060"/>
                </a:solidFill>
              </a:rPr>
              <a:t>Недостаточно развитыми</a:t>
            </a:r>
            <a:r>
              <a:rPr lang="ru-RU" sz="6000" dirty="0">
                <a:solidFill>
                  <a:srgbClr val="002060"/>
                </a:solidFill>
              </a:rPr>
              <a:t> признаются  рынки услуг ЖКХ, отдыха и оздоровления и дополнительного образования детей, медицинских услуг.</a:t>
            </a:r>
          </a:p>
          <a:p>
            <a:pPr marL="0" indent="0"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Было опрошено  около </a:t>
            </a:r>
            <a:r>
              <a:rPr lang="ru-RU" b="1" u="sng" dirty="0">
                <a:solidFill>
                  <a:schemeClr val="tx2">
                    <a:lumMod val="75000"/>
                  </a:schemeClr>
                </a:solidFill>
              </a:rPr>
              <a:t>1500 потребителей и предпринимателей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 на предмет удовлетворенности качеством товаров и услуг, ценовой конкуренцией. Зарегистрированы,  в целом, высокие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оценки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Стрелка вправо 5"/>
          <p:cNvSpPr/>
          <p:nvPr/>
        </p:nvSpPr>
        <p:spPr>
          <a:xfrm rot="16200000">
            <a:off x="7099996" y="1339898"/>
            <a:ext cx="576064" cy="3034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 rot="5400000">
            <a:off x="5485246" y="362360"/>
            <a:ext cx="288032" cy="818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88080" y="170677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</a:rPr>
              <a:t>13</a:t>
            </a:r>
            <a:endParaRPr lang="ru-RU" sz="32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67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11510"/>
            <a:ext cx="6840760" cy="288032"/>
          </a:xfrm>
        </p:spPr>
        <p:txBody>
          <a:bodyPr/>
          <a:lstStyle/>
          <a:p>
            <a:r>
              <a:rPr lang="ru-RU" sz="2400" dirty="0">
                <a:effectLst/>
              </a:rPr>
              <a:t>П</a:t>
            </a:r>
            <a:r>
              <a:rPr lang="ru-RU" sz="2400" dirty="0" smtClean="0">
                <a:effectLst/>
              </a:rPr>
              <a:t>оручения  на региональном уровне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30152"/>
            <a:ext cx="8208912" cy="4513348"/>
          </a:xfrm>
        </p:spPr>
        <p:txBody>
          <a:bodyPr>
            <a:normAutofit fontScale="25000" lnSpcReduction="20000"/>
          </a:bodyPr>
          <a:lstStyle/>
          <a:p>
            <a:r>
              <a:rPr lang="ru-RU" sz="4600" b="1" dirty="0">
                <a:solidFill>
                  <a:srgbClr val="C00000"/>
                </a:solidFill>
              </a:rPr>
              <a:t>до 21 марта 2018г. (ежегодно)</a:t>
            </a:r>
            <a:r>
              <a:rPr lang="ru-RU" sz="4600" dirty="0">
                <a:solidFill>
                  <a:srgbClr val="C00000"/>
                </a:solidFill>
              </a:rPr>
              <a:t> – об активизации работы по развитию конкуренции,</a:t>
            </a:r>
          </a:p>
          <a:p>
            <a:r>
              <a:rPr lang="ru-RU" sz="4600" b="1" dirty="0">
                <a:solidFill>
                  <a:srgbClr val="C00000"/>
                </a:solidFill>
              </a:rPr>
              <a:t>до 1 октября 2018г. – </a:t>
            </a:r>
            <a:r>
              <a:rPr lang="ru-RU" sz="4600" dirty="0">
                <a:solidFill>
                  <a:srgbClr val="C00000"/>
                </a:solidFill>
              </a:rPr>
              <a:t>об обеспечении опубликования  и актуализации на официальных сайтах субъектов РФ и муниципальных образований в сети Интернет информации об объектах, </a:t>
            </a:r>
            <a:r>
              <a:rPr lang="ru-RU" sz="4600" b="1" dirty="0">
                <a:solidFill>
                  <a:srgbClr val="C00000"/>
                </a:solidFill>
              </a:rPr>
              <a:t>находящихся в государственной собственности субъектов РФ, в муниципальной собственности, </a:t>
            </a:r>
            <a:r>
              <a:rPr lang="ru-RU" sz="4600" dirty="0">
                <a:solidFill>
                  <a:srgbClr val="C00000"/>
                </a:solidFill>
              </a:rPr>
              <a:t>включая сведения о наименованиях объектов, их местонахождении, характеристиках и целевом назначении  существующих ограничениях их использования и обременениях правами третьих лиц,</a:t>
            </a:r>
          </a:p>
          <a:p>
            <a:r>
              <a:rPr lang="ru-RU" sz="4600" b="1" dirty="0">
                <a:solidFill>
                  <a:srgbClr val="C00000"/>
                </a:solidFill>
              </a:rPr>
              <a:t>до 1 декабря 2018 г. - </a:t>
            </a:r>
            <a:r>
              <a:rPr lang="ru-RU" sz="4600" dirty="0">
                <a:solidFill>
                  <a:srgbClr val="C00000"/>
                </a:solidFill>
              </a:rPr>
              <a:t>о ключевых показателях развития конкуренции на основании материалов, подготовленных рабочей группой Госсовета РФ, по согласованию с ФАС России и другими заинтересованными федеральными органами исполнительной власти, осуществляющими функции по выработке государственной политики в соответствующей  отрасли (сфере) экономики,</a:t>
            </a:r>
          </a:p>
          <a:p>
            <a:r>
              <a:rPr lang="ru-RU" sz="4600" b="1" dirty="0">
                <a:solidFill>
                  <a:srgbClr val="C00000"/>
                </a:solidFill>
              </a:rPr>
              <a:t>до 1 января 2019 г</a:t>
            </a:r>
            <a:r>
              <a:rPr lang="ru-RU" sz="4600" dirty="0">
                <a:solidFill>
                  <a:srgbClr val="C00000"/>
                </a:solidFill>
              </a:rPr>
              <a:t>. – о разработке и внедрении системы мотивации органов местного самоуправления к эффективной работе по содействию развитию конкуренции,</a:t>
            </a:r>
          </a:p>
          <a:p>
            <a:r>
              <a:rPr lang="ru-RU" sz="4600" b="1" dirty="0">
                <a:solidFill>
                  <a:srgbClr val="C00000"/>
                </a:solidFill>
              </a:rPr>
              <a:t>до 1 января 2019г. - </a:t>
            </a:r>
            <a:r>
              <a:rPr lang="ru-RU" sz="4600" dirty="0">
                <a:solidFill>
                  <a:srgbClr val="C00000"/>
                </a:solidFill>
              </a:rPr>
              <a:t>об обеспечении внесения изменений в положения об органах исполнительной власти субъектов РФ, предусматривающих приоритет целей и задач на соответствующих товарных рынках,</a:t>
            </a:r>
          </a:p>
          <a:p>
            <a:r>
              <a:rPr lang="ru-RU" sz="4600" b="1" dirty="0">
                <a:solidFill>
                  <a:srgbClr val="C00000"/>
                </a:solidFill>
              </a:rPr>
              <a:t>до 1 марта 2019г.</a:t>
            </a:r>
            <a:r>
              <a:rPr lang="ru-RU" sz="4600" dirty="0">
                <a:solidFill>
                  <a:srgbClr val="C00000"/>
                </a:solidFill>
              </a:rPr>
              <a:t> - о принятых мерах, направленных на создание и организацию системы внутреннего обеспечения соответствия требованиям антимонопольного законодательства деятельности органов исполнительной власти субъектов </a:t>
            </a:r>
            <a:r>
              <a:rPr lang="ru-RU" sz="4600" dirty="0" smtClean="0">
                <a:solidFill>
                  <a:srgbClr val="C00000"/>
                </a:solidFill>
              </a:rPr>
              <a:t>РФ</a:t>
            </a:r>
            <a:r>
              <a:rPr lang="ru-RU" sz="4600" b="1" dirty="0" smtClean="0">
                <a:solidFill>
                  <a:srgbClr val="C00000"/>
                </a:solidFill>
              </a:rPr>
              <a:t>(антимонопольный </a:t>
            </a:r>
            <a:r>
              <a:rPr lang="ru-RU" sz="4600" b="1" dirty="0" err="1" smtClean="0">
                <a:solidFill>
                  <a:srgbClr val="C00000"/>
                </a:solidFill>
              </a:rPr>
              <a:t>комплаенс</a:t>
            </a:r>
            <a:r>
              <a:rPr lang="ru-RU" sz="4600" b="1" dirty="0" smtClean="0">
                <a:solidFill>
                  <a:srgbClr val="C00000"/>
                </a:solidFill>
              </a:rPr>
              <a:t>)</a:t>
            </a:r>
            <a:r>
              <a:rPr lang="ru-RU" sz="4600" dirty="0" smtClean="0">
                <a:solidFill>
                  <a:srgbClr val="C00000"/>
                </a:solidFill>
              </a:rPr>
              <a:t>, </a:t>
            </a:r>
            <a:endParaRPr lang="ru-RU" sz="4600" dirty="0">
              <a:solidFill>
                <a:srgbClr val="C00000"/>
              </a:solidFill>
            </a:endParaRPr>
          </a:p>
          <a:p>
            <a:r>
              <a:rPr lang="ru-RU" sz="4600" b="1" dirty="0">
                <a:solidFill>
                  <a:srgbClr val="C00000"/>
                </a:solidFill>
              </a:rPr>
              <a:t>до 1 апреля 2019г. (ежегодно) – </a:t>
            </a:r>
            <a:r>
              <a:rPr lang="ru-RU" sz="4600" dirty="0">
                <a:solidFill>
                  <a:srgbClr val="C00000"/>
                </a:solidFill>
              </a:rPr>
              <a:t>об актуализации регионального и муниципальных планов («дорожных карт») по содействию развитию конкуренции и обеспечении их выполнения с учетом изменений, внесенных в Стандарт развития конкуренции и необходимости достижения  к 1 января 2022г.  ключевых показателей.</a:t>
            </a:r>
          </a:p>
          <a:p>
            <a:r>
              <a:rPr lang="ru-RU" sz="4600" dirty="0">
                <a:solidFill>
                  <a:srgbClr val="C00000"/>
                </a:solidFill>
              </a:rPr>
              <a:t>И еще один</a:t>
            </a:r>
            <a:r>
              <a:rPr lang="ru-RU" sz="4600" b="1" dirty="0">
                <a:solidFill>
                  <a:srgbClr val="C00000"/>
                </a:solidFill>
              </a:rPr>
              <a:t> - до 10 марта комплексный государственный</a:t>
            </a:r>
            <a:r>
              <a:rPr lang="ru-RU" sz="4600" dirty="0">
                <a:solidFill>
                  <a:srgbClr val="C00000"/>
                </a:solidFill>
              </a:rPr>
              <a:t> о состоянии и развитии конкурентной среды на рынках товаров, работ и услуг Республики Мордовия (направляется в Минэкономразвития России, ФАС России, Агентство стратегических инициатив, Аналитический центр при Правительстве РФ).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2" descr="C:\Documents and Settings\Mironova\Рабочий стол\PlanRabo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5608" y="123478"/>
            <a:ext cx="1584176" cy="86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79512" y="123478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14</a:t>
            </a:r>
            <a:endParaRPr lang="ru-RU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16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70788"/>
            <a:ext cx="8229600" cy="100466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400" dirty="0" smtClean="0">
                <a:effectLst/>
              </a:rPr>
              <a:t/>
            </a:r>
            <a:br>
              <a:rPr lang="ru-RU" sz="2400" dirty="0" smtClean="0">
                <a:effectLst/>
              </a:rPr>
            </a:br>
            <a:r>
              <a:rPr lang="ru-RU" sz="2400" dirty="0" smtClean="0">
                <a:effectLst/>
              </a:rPr>
              <a:t>                     </a:t>
            </a:r>
            <a:r>
              <a:rPr lang="ru-RU" sz="2400" b="1" smtClean="0">
                <a:effectLst/>
              </a:rPr>
              <a:t>Отдельные</a:t>
            </a:r>
            <a:r>
              <a:rPr lang="ru-RU" sz="2400" smtClean="0">
                <a:effectLst/>
              </a:rPr>
              <a:t> </a:t>
            </a:r>
            <a:r>
              <a:rPr lang="ru-RU" sz="2400" b="1" smtClean="0">
                <a:effectLst/>
              </a:rPr>
              <a:t>начинания</a:t>
            </a:r>
            <a:r>
              <a:rPr lang="ru-RU" sz="2400" b="1" dirty="0" smtClean="0">
                <a:effectLst/>
              </a:rPr>
              <a:t/>
            </a:r>
            <a:br>
              <a:rPr lang="ru-RU" sz="2400" b="1" dirty="0" smtClean="0">
                <a:effectLst/>
              </a:rPr>
            </a:br>
            <a:r>
              <a:rPr lang="ru-RU" sz="2400" b="1" dirty="0" smtClean="0">
                <a:effectLst/>
              </a:rPr>
              <a:t>                     </a:t>
            </a:r>
            <a:r>
              <a:rPr lang="ru-RU" sz="2400" b="1" dirty="0" smtClean="0">
                <a:effectLst/>
              </a:rPr>
              <a:t> остаются </a:t>
            </a:r>
            <a:r>
              <a:rPr lang="ru-RU" sz="2400" b="1" dirty="0" smtClean="0">
                <a:effectLst/>
              </a:rPr>
              <a:t>нереализованными</a:t>
            </a:r>
            <a:r>
              <a:rPr lang="ru-RU" sz="2000" dirty="0">
                <a:effectLst/>
              </a:rPr>
              <a:t/>
            </a:r>
            <a:br>
              <a:rPr lang="ru-RU" sz="2000" dirty="0">
                <a:effectLst/>
              </a:rPr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b="1" dirty="0" smtClean="0">
                <a:solidFill>
                  <a:srgbClr val="C00000"/>
                </a:solidFill>
              </a:rPr>
              <a:t>2. С </a:t>
            </a:r>
            <a:r>
              <a:rPr lang="ru-RU" sz="2200" b="1" dirty="0">
                <a:solidFill>
                  <a:srgbClr val="C00000"/>
                </a:solidFill>
              </a:rPr>
              <a:t>затруднениями реализуется на практике положение о создании и реализация механизмов общественного контроля за деятельностью субъектов естественных монополий</a:t>
            </a:r>
            <a:endParaRPr lang="ru-RU" sz="2200" dirty="0">
              <a:solidFill>
                <a:srgbClr val="C00000"/>
              </a:solidFill>
            </a:endParaRP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1. </a:t>
            </a:r>
            <a:r>
              <a:rPr lang="ru-RU" b="1" dirty="0" smtClean="0">
                <a:solidFill>
                  <a:srgbClr val="C00000"/>
                </a:solidFill>
              </a:rPr>
              <a:t>Выполнение </a:t>
            </a:r>
            <a:r>
              <a:rPr lang="ru-RU" b="1" dirty="0">
                <a:solidFill>
                  <a:srgbClr val="C00000"/>
                </a:solidFill>
              </a:rPr>
              <a:t>положений о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b="1" dirty="0">
                <a:solidFill>
                  <a:srgbClr val="C00000"/>
                </a:solidFill>
              </a:rPr>
              <a:t>совершенствовании процессов управления объектами государственной и муниципальной собственности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5123" name="Picture 3" descr="C:\Documents and Settings\Mironova\Рабочий стол\48c00ae965e23b2869f8eaa13d2dcef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05136"/>
            <a:ext cx="936104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5535" y="184608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</a:rPr>
              <a:t>15</a:t>
            </a:r>
            <a:endParaRPr lang="ru-RU" sz="32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17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62018"/>
            <a:ext cx="7643192" cy="897564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2400" b="1" dirty="0" smtClean="0">
                <a:solidFill>
                  <a:srgbClr val="C00000"/>
                </a:solidFill>
                <a:latin typeface="+mj-lt"/>
              </a:rPr>
              <a:t>НАГРАЖДЕНИЕ </a:t>
            </a:r>
            <a:r>
              <a:rPr lang="ru-RU" sz="2400" b="1" dirty="0" smtClean="0">
                <a:solidFill>
                  <a:srgbClr val="C00000"/>
                </a:solidFill>
                <a:latin typeface="+mj-lt"/>
              </a:rPr>
              <a:t>МУНИЦИПАЛЬНЫХ ОБРАЗОВАНИЙ</a:t>
            </a:r>
            <a:endParaRPr lang="ru-RU" sz="24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4" y="1167594"/>
            <a:ext cx="8757411" cy="3780420"/>
          </a:xfrm>
        </p:spPr>
        <p:txBody>
          <a:bodyPr>
            <a:normAutofit/>
          </a:bodyPr>
          <a:lstStyle/>
          <a:p>
            <a:endParaRPr lang="ru-RU" sz="1400" dirty="0" smtClean="0"/>
          </a:p>
          <a:p>
            <a:pPr marL="0" indent="0">
              <a:buNone/>
            </a:pPr>
            <a:r>
              <a:rPr lang="ru-RU" sz="1400" dirty="0">
                <a:solidFill>
                  <a:schemeClr val="tx2"/>
                </a:solidFill>
              </a:rPr>
              <a:t>Оценка (ранжирование) осуществлялась  по четырем промежуточным рейтингам: организационному, инвестиционному, социологическому и рейтингу достигнутых результатов   с расчетом  </a:t>
            </a:r>
            <a:r>
              <a:rPr lang="ru-RU" sz="1400" b="1" dirty="0">
                <a:solidFill>
                  <a:schemeClr val="tx2"/>
                </a:solidFill>
              </a:rPr>
              <a:t>25 показателей и 88 индикаторов.</a:t>
            </a:r>
          </a:p>
          <a:p>
            <a:pPr marL="0" indent="0">
              <a:buNone/>
            </a:pPr>
            <a:endParaRPr lang="ru-RU" sz="14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ru-RU" sz="1400" dirty="0" smtClean="0">
                <a:solidFill>
                  <a:schemeClr val="tx2"/>
                </a:solidFill>
              </a:rPr>
              <a:t>Уполномоченным </a:t>
            </a:r>
            <a:r>
              <a:rPr lang="ru-RU" sz="1400" dirty="0">
                <a:solidFill>
                  <a:schemeClr val="tx2"/>
                </a:solidFill>
              </a:rPr>
              <a:t>органом  в качестве основного инструмента для его расчета,  разработана </a:t>
            </a:r>
            <a:r>
              <a:rPr lang="ru-RU" sz="1400" b="1" dirty="0">
                <a:solidFill>
                  <a:schemeClr val="tx2"/>
                </a:solidFill>
              </a:rPr>
              <a:t>Методика формирования рейтинга</a:t>
            </a:r>
            <a:r>
              <a:rPr lang="ru-RU" sz="1400" dirty="0">
                <a:solidFill>
                  <a:schemeClr val="tx2"/>
                </a:solidFill>
              </a:rPr>
              <a:t> муниципальных образований (предварительно была рассмотрена общественными объединениями предпринимателей: Мордовским региональным отделением «Деловая Россия» и Мордовским региональным отделением «Опора России», Обсуждена на заседании Координационного совета по развитию конкуренции. </a:t>
            </a:r>
          </a:p>
          <a:p>
            <a:pPr marL="0" indent="0">
              <a:buNone/>
            </a:pPr>
            <a:endParaRPr lang="ru-RU" sz="14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ru-RU" sz="1400" dirty="0" smtClean="0">
                <a:solidFill>
                  <a:schemeClr val="tx2"/>
                </a:solidFill>
              </a:rPr>
              <a:t>В </a:t>
            </a:r>
            <a:r>
              <a:rPr lang="ru-RU" sz="1400" dirty="0">
                <a:solidFill>
                  <a:schemeClr val="tx2"/>
                </a:solidFill>
              </a:rPr>
              <a:t>список участников рейтинга включено 23 муниципальных образования -  22 муниципальных района и 1 городской округ. </a:t>
            </a:r>
          </a:p>
          <a:p>
            <a:pPr marL="0" indent="0">
              <a:buNone/>
            </a:pPr>
            <a:r>
              <a:rPr lang="ru-RU" sz="1400" dirty="0">
                <a:solidFill>
                  <a:schemeClr val="tx2"/>
                </a:solidFill>
              </a:rPr>
              <a:t/>
            </a:r>
            <a:br>
              <a:rPr lang="ru-RU" sz="1400" dirty="0">
                <a:solidFill>
                  <a:schemeClr val="tx2"/>
                </a:solidFill>
              </a:rPr>
            </a:br>
            <a:endParaRPr lang="ru-RU" sz="1400" b="1" dirty="0" smtClean="0">
              <a:solidFill>
                <a:schemeClr val="tx2"/>
              </a:solidFill>
            </a:endParaRPr>
          </a:p>
        </p:txBody>
      </p:sp>
      <p:pic>
        <p:nvPicPr>
          <p:cNvPr id="2050" name="Picture 2" descr="C:\Documents and Settings\Mironova\Рабочий стол\own_16635_9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5" y="305502"/>
            <a:ext cx="1340587" cy="754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61344" y="194174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</a:t>
            </a:r>
            <a:endParaRPr lang="ru-RU" sz="3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319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592388" y="86917"/>
            <a:ext cx="6551612" cy="972740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ru-RU" sz="2800" dirty="0" smtClean="0"/>
              <a:t>  </a:t>
            </a:r>
            <a:r>
              <a:rPr lang="ru-RU" sz="2000" b="1" dirty="0" smtClean="0">
                <a:latin typeface="+mj-lt"/>
              </a:rPr>
              <a:t>СОСТАВЛЕН ФИНАЛЬНЫЙ  РЕЙТИНГ МУНИЦИПАЛЬНЫХ  ОБРАЗОВАНИЙ ПО  РАЗВИТИЮ </a:t>
            </a:r>
            <a:r>
              <a:rPr lang="ru-RU" sz="2000" b="1" dirty="0">
                <a:latin typeface="+mj-lt"/>
              </a:rPr>
              <a:t> </a:t>
            </a:r>
            <a:r>
              <a:rPr lang="ru-RU" sz="2000" b="1" dirty="0" smtClean="0">
                <a:latin typeface="+mj-lt"/>
              </a:rPr>
              <a:t>КОНКУРЕНЦИИ ЗА 2017 г</a:t>
            </a:r>
            <a:endParaRPr lang="ru-RU" sz="2000" b="1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3" y="1541048"/>
            <a:ext cx="40324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ctr"/>
            <a:endParaRPr lang="ru-RU" sz="2000" b="1" dirty="0" smtClean="0">
              <a:latin typeface="+mj-lt"/>
            </a:endParaRPr>
          </a:p>
          <a:p>
            <a:pPr indent="457200" algn="ctr"/>
            <a:r>
              <a:rPr lang="ru-RU" sz="2000" b="1" dirty="0" smtClean="0">
                <a:latin typeface="+mj-lt"/>
              </a:rPr>
              <a:t>Присуждены Дипломы </a:t>
            </a:r>
            <a:r>
              <a:rPr lang="en-US" sz="2000" b="1" dirty="0" smtClean="0">
                <a:latin typeface="+mj-lt"/>
              </a:rPr>
              <a:t>I,II</a:t>
            </a:r>
            <a:r>
              <a:rPr lang="ru-RU" sz="2000" b="1" dirty="0" smtClean="0">
                <a:latin typeface="+mj-lt"/>
              </a:rPr>
              <a:t>,</a:t>
            </a:r>
            <a:r>
              <a:rPr lang="en-US" sz="2000" b="1" dirty="0" smtClean="0">
                <a:latin typeface="+mj-lt"/>
              </a:rPr>
              <a:t>III</a:t>
            </a:r>
            <a:r>
              <a:rPr lang="ru-RU" sz="2000" b="1" dirty="0" smtClean="0">
                <a:latin typeface="+mj-lt"/>
              </a:rPr>
              <a:t> степени и выражена благодарность</a:t>
            </a:r>
            <a:endParaRPr lang="ru-RU" sz="2000" b="1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32040" y="1167530"/>
            <a:ext cx="396044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b="1" dirty="0" err="1" smtClean="0">
                <a:solidFill>
                  <a:srgbClr val="FF0000"/>
                </a:solidFill>
                <a:latin typeface="+mj-lt"/>
              </a:rPr>
              <a:t>Ардатовский</a:t>
            </a:r>
            <a:r>
              <a:rPr lang="ru-RU" b="1" dirty="0" smtClean="0">
                <a:solidFill>
                  <a:srgbClr val="FF0000"/>
                </a:solidFill>
                <a:latin typeface="+mj-lt"/>
              </a:rPr>
              <a:t> муниципальный район</a:t>
            </a:r>
          </a:p>
          <a:p>
            <a:pPr marL="342900" indent="-342900">
              <a:buAutoNum type="arabicPeriod"/>
            </a:pPr>
            <a:r>
              <a:rPr lang="ru-RU" b="1" dirty="0" err="1" smtClean="0">
                <a:latin typeface="+mj-lt"/>
              </a:rPr>
              <a:t>Атяшевский</a:t>
            </a:r>
            <a:r>
              <a:rPr lang="ru-RU" b="1" dirty="0" smtClean="0">
                <a:latin typeface="+mj-lt"/>
              </a:rPr>
              <a:t> муниципальный район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latin typeface="+mj-lt"/>
              </a:rPr>
              <a:t>Дубенский  муниципальный </a:t>
            </a:r>
          </a:p>
          <a:p>
            <a:r>
              <a:rPr lang="ru-RU" b="1" dirty="0" smtClean="0">
                <a:latin typeface="+mj-lt"/>
              </a:rPr>
              <a:t>     район</a:t>
            </a:r>
          </a:p>
          <a:p>
            <a:endParaRPr lang="ru-RU" b="1" dirty="0" smtClean="0">
              <a:latin typeface="+mj-lt"/>
            </a:endParaRPr>
          </a:p>
          <a:p>
            <a:r>
              <a:rPr lang="ru-RU" sz="2000" b="1" dirty="0" smtClean="0">
                <a:latin typeface="+mj-lt"/>
              </a:rPr>
              <a:t>Благодарность:</a:t>
            </a:r>
          </a:p>
          <a:p>
            <a:endParaRPr lang="ru-RU" sz="2000" b="1" dirty="0">
              <a:latin typeface="+mj-lt"/>
            </a:endParaRPr>
          </a:p>
          <a:p>
            <a:r>
              <a:rPr lang="ru-RU" b="1" dirty="0" smtClean="0">
                <a:latin typeface="+mj-lt"/>
              </a:rPr>
              <a:t>4.Большеигнатовский муниципальный район</a:t>
            </a:r>
          </a:p>
          <a:p>
            <a:r>
              <a:rPr lang="ru-RU" b="1" dirty="0" smtClean="0">
                <a:latin typeface="+mj-lt"/>
              </a:rPr>
              <a:t>5. </a:t>
            </a:r>
            <a:r>
              <a:rPr lang="ru-RU" b="1" dirty="0" err="1" smtClean="0">
                <a:latin typeface="+mj-lt"/>
              </a:rPr>
              <a:t>Инсарский</a:t>
            </a:r>
            <a:r>
              <a:rPr lang="ru-RU" b="1" dirty="0" smtClean="0">
                <a:latin typeface="+mj-lt"/>
              </a:rPr>
              <a:t> муниципальный район</a:t>
            </a:r>
          </a:p>
          <a:p>
            <a:endParaRPr lang="ru-RU" dirty="0"/>
          </a:p>
        </p:txBody>
      </p:sp>
      <p:sp>
        <p:nvSpPr>
          <p:cNvPr id="8" name="Правая фигурная скобка 7"/>
          <p:cNvSpPr/>
          <p:nvPr/>
        </p:nvSpPr>
        <p:spPr>
          <a:xfrm>
            <a:off x="4358317" y="1221602"/>
            <a:ext cx="441140" cy="372641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45666" y="102275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</a:t>
            </a:r>
            <a:endParaRPr lang="ru-RU" sz="3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Picture 2" descr="C:\Documents and Settings\Mironova\Рабочий стол\1436412133_anketa-300x3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02274"/>
            <a:ext cx="1585348" cy="1585347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260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251520" y="1200151"/>
            <a:ext cx="8496944" cy="3394472"/>
          </a:xfrm>
        </p:spPr>
        <p:txBody>
          <a:bodyPr>
            <a:normAutofit/>
          </a:bodyPr>
          <a:lstStyle/>
          <a:p>
            <a:endParaRPr lang="ru-RU" sz="2800" b="1" i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9728" indent="0" algn="ctr">
              <a:buNone/>
            </a:pPr>
            <a:endParaRPr lang="ru-RU" sz="24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4800" b="1" dirty="0" smtClean="0">
                <a:solidFill>
                  <a:schemeClr val="tx2"/>
                </a:solidFill>
              </a:rPr>
              <a:t>Благодарю за внимание!</a:t>
            </a:r>
            <a:endParaRPr lang="ru-RU" sz="4800" b="1" dirty="0">
              <a:solidFill>
                <a:schemeClr val="tx2"/>
              </a:solidFill>
            </a:endParaRPr>
          </a:p>
        </p:txBody>
      </p:sp>
      <p:pic>
        <p:nvPicPr>
          <p:cNvPr id="4" name="Picture 10" descr="\\It\_входящие\юля\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03499"/>
            <a:ext cx="1728192" cy="818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220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ru-RU" sz="2400" b="1" dirty="0">
                <a:effectLst/>
              </a:rPr>
              <a:t>Важнейшие документы, определяющие направления  развития  конкуренции</a:t>
            </a:r>
            <a:endParaRPr lang="ru-RU" sz="2400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251520" y="1419622"/>
            <a:ext cx="4155888" cy="31752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u="sng" dirty="0" smtClean="0">
                <a:solidFill>
                  <a:srgbClr val="C00000"/>
                </a:solidFill>
              </a:rPr>
              <a:t>Указ </a:t>
            </a:r>
            <a:r>
              <a:rPr lang="ru-RU" b="1" u="sng" dirty="0">
                <a:solidFill>
                  <a:srgbClr val="C00000"/>
                </a:solidFill>
              </a:rPr>
              <a:t>Президента РФ № 618</a:t>
            </a:r>
          </a:p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</a:rPr>
              <a:t> «Об основных направлениях государственной политики по развитию конкуренции» </a:t>
            </a:r>
            <a:r>
              <a:rPr lang="ru-RU" dirty="0"/>
              <a:t>(декабрь 2017 г.). Установлено - что содействие развитию конкуренции является приоритетным направлением в деятельности федеральных, исполнительных органов  власти регионов, а также органов местного самоуправления </a:t>
            </a:r>
          </a:p>
          <a:p>
            <a:endParaRPr lang="ru-RU" dirty="0"/>
          </a:p>
        </p:txBody>
      </p:sp>
      <p:pic>
        <p:nvPicPr>
          <p:cNvPr id="5" name="Picture 2" descr="C:\Documents and Settings\Mironova\Рабочий стол\kartinka-2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996" y="1563639"/>
            <a:ext cx="3681612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51520" y="483518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chemeClr val="tx2"/>
                </a:solidFill>
              </a:rPr>
              <a:t>2</a:t>
            </a:r>
            <a:endParaRPr lang="ru-RU" sz="3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95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ru-RU" sz="2000" b="1" dirty="0">
                <a:effectLst/>
              </a:rPr>
              <a:t>Важнейшие документы, определяющие направления  развития  конкуренции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Указом утвержден 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Направлен: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b="1" u="sng" dirty="0"/>
              <a:t>Национальный план развития конкуренции</a:t>
            </a:r>
            <a:r>
              <a:rPr lang="ru-RU" sz="2200" dirty="0"/>
              <a:t> на </a:t>
            </a:r>
            <a:r>
              <a:rPr lang="ru-RU" sz="2100" dirty="0"/>
              <a:t>2018-2020 годы – определяет мероприятия  по достижению ключевых показателей в конкурентных сферах экономической </a:t>
            </a:r>
            <a:r>
              <a:rPr lang="ru-RU" sz="2100" dirty="0" smtClean="0"/>
              <a:t>деятельности</a:t>
            </a:r>
            <a:endParaRPr lang="ru-RU" sz="2100" dirty="0"/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2000" dirty="0" smtClean="0"/>
              <a:t>На достижение </a:t>
            </a:r>
            <a:r>
              <a:rPr lang="ru-RU" sz="2000" dirty="0"/>
              <a:t>новых форматов и изменение структуры экономики – </a:t>
            </a:r>
            <a:r>
              <a:rPr lang="ru-RU" sz="2000" b="1" dirty="0"/>
              <a:t>уменьшение доли государственного участия и повышению её </a:t>
            </a:r>
            <a:r>
              <a:rPr lang="ru-RU" sz="2000" b="1" dirty="0" smtClean="0"/>
              <a:t>эффективности;</a:t>
            </a:r>
          </a:p>
          <a:p>
            <a:r>
              <a:rPr lang="ru-RU" sz="2000" dirty="0"/>
              <a:t>предусматривается, что в каждой  отрасли должно присутствовать не менее </a:t>
            </a:r>
            <a:r>
              <a:rPr lang="ru-RU" sz="2000" b="1" dirty="0"/>
              <a:t>3 хозяйствующих субъектов.</a:t>
            </a:r>
            <a:r>
              <a:rPr lang="ru-RU" sz="2000" dirty="0"/>
              <a:t> Из них хотя бы один должен относиться к </a:t>
            </a:r>
            <a:r>
              <a:rPr lang="ru-RU" sz="2000" dirty="0" smtClean="0"/>
              <a:t>частному </a:t>
            </a:r>
            <a:r>
              <a:rPr lang="ru-RU" sz="2000" dirty="0"/>
              <a:t>бизнесу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62962" y="33950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</a:rPr>
              <a:t>3</a:t>
            </a:r>
            <a:endParaRPr lang="ru-RU" sz="32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601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7088" y="195486"/>
            <a:ext cx="8259712" cy="1004664"/>
          </a:xfrm>
        </p:spPr>
        <p:txBody>
          <a:bodyPr/>
          <a:lstStyle/>
          <a:p>
            <a:r>
              <a:rPr lang="ru-RU" sz="3600" dirty="0"/>
              <a:t>Национальным планом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716016" y="1563637"/>
            <a:ext cx="3970784" cy="3030985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                          </a:t>
            </a:r>
            <a:r>
              <a:rPr lang="ru-RU" sz="3400" b="1" dirty="0" smtClean="0">
                <a:solidFill>
                  <a:srgbClr val="FF0000"/>
                </a:solidFill>
              </a:rPr>
              <a:t>Планируется </a:t>
            </a:r>
          </a:p>
          <a:p>
            <a:r>
              <a:rPr lang="ru-RU" sz="2900" dirty="0" smtClean="0">
                <a:solidFill>
                  <a:schemeClr val="tx2"/>
                </a:solidFill>
              </a:rPr>
              <a:t>Введение </a:t>
            </a:r>
            <a:r>
              <a:rPr lang="ru-RU" sz="2900" dirty="0">
                <a:solidFill>
                  <a:schemeClr val="tx2"/>
                </a:solidFill>
              </a:rPr>
              <a:t>общественного контроля совета потребителей за решениями по тарифам субъектов естественных монополий и госкомпаний.</a:t>
            </a:r>
          </a:p>
          <a:p>
            <a:r>
              <a:rPr lang="ru-RU" sz="2900" dirty="0">
                <a:solidFill>
                  <a:schemeClr val="tx2"/>
                </a:solidFill>
              </a:rPr>
              <a:t>К 2020 г. должно быть снижено количество «антимонопольных» нарушений органов власти </a:t>
            </a:r>
            <a:r>
              <a:rPr lang="ru-RU" sz="2900" b="1" dirty="0">
                <a:solidFill>
                  <a:schemeClr val="tx2"/>
                </a:solidFill>
              </a:rPr>
              <a:t>не менее чем в 2 раза по сравнению с 2017 г.</a:t>
            </a:r>
            <a:r>
              <a:rPr lang="ru-RU" sz="2900" dirty="0">
                <a:solidFill>
                  <a:schemeClr val="tx2"/>
                </a:solidFill>
              </a:rPr>
              <a:t> </a:t>
            </a:r>
            <a:endParaRPr lang="ru-RU" sz="2900" dirty="0" smtClean="0">
              <a:solidFill>
                <a:schemeClr val="tx2"/>
              </a:solidFill>
            </a:endParaRPr>
          </a:p>
          <a:p>
            <a:r>
              <a:rPr lang="ru-RU" sz="2900" dirty="0" smtClean="0">
                <a:solidFill>
                  <a:schemeClr val="tx2"/>
                </a:solidFill>
              </a:rPr>
              <a:t>Также </a:t>
            </a:r>
            <a:r>
              <a:rPr lang="ru-RU" sz="2900" dirty="0">
                <a:solidFill>
                  <a:schemeClr val="tx2"/>
                </a:solidFill>
              </a:rPr>
              <a:t>вдвое к этому времени должна быть увеличена доля </a:t>
            </a:r>
            <a:r>
              <a:rPr lang="ru-RU" sz="2900" dirty="0" err="1">
                <a:solidFill>
                  <a:schemeClr val="tx2"/>
                </a:solidFill>
              </a:rPr>
              <a:t>госзакупок</a:t>
            </a:r>
            <a:r>
              <a:rPr lang="ru-RU" sz="2900" dirty="0">
                <a:solidFill>
                  <a:schemeClr val="tx2"/>
                </a:solidFill>
              </a:rPr>
              <a:t> у малого бизнеса </a:t>
            </a:r>
            <a:r>
              <a:rPr lang="ru-RU" sz="2900" dirty="0" smtClean="0">
                <a:solidFill>
                  <a:schemeClr val="tx2"/>
                </a:solidFill>
              </a:rPr>
              <a:t>и СОНО и </a:t>
            </a:r>
            <a:r>
              <a:rPr lang="ru-RU" sz="2900" dirty="0">
                <a:solidFill>
                  <a:schemeClr val="tx2"/>
                </a:solidFill>
              </a:rPr>
              <a:t>на 18% - закупок госкомпаний у малых и средних предприятий.</a:t>
            </a:r>
          </a:p>
          <a:p>
            <a:pPr marL="0" indent="0"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251520" y="1491630"/>
            <a:ext cx="4155888" cy="310323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3200" b="1" dirty="0" smtClean="0">
                <a:solidFill>
                  <a:srgbClr val="FF0000"/>
                </a:solidFill>
              </a:rPr>
              <a:t>Предусматривается</a:t>
            </a:r>
          </a:p>
          <a:p>
            <a:r>
              <a:rPr lang="ru-RU" sz="2800" dirty="0">
                <a:solidFill>
                  <a:schemeClr val="tx2"/>
                </a:solidFill>
              </a:rPr>
              <a:t>в</a:t>
            </a:r>
            <a:r>
              <a:rPr lang="ru-RU" sz="2800" dirty="0" smtClean="0">
                <a:solidFill>
                  <a:schemeClr val="tx2"/>
                </a:solidFill>
              </a:rPr>
              <a:t>несение </a:t>
            </a:r>
            <a:r>
              <a:rPr lang="ru-RU" sz="2800" dirty="0">
                <a:solidFill>
                  <a:schemeClr val="tx2"/>
                </a:solidFill>
              </a:rPr>
              <a:t>законопроектов об ограничении создания унитарных предприятий на конкурентных рынках, </a:t>
            </a:r>
            <a:endParaRPr lang="ru-RU" sz="2800" dirty="0" smtClean="0">
              <a:solidFill>
                <a:schemeClr val="tx2"/>
              </a:solidFill>
            </a:endParaRPr>
          </a:p>
          <a:p>
            <a:r>
              <a:rPr lang="ru-RU" sz="2800" dirty="0" smtClean="0">
                <a:solidFill>
                  <a:schemeClr val="tx2"/>
                </a:solidFill>
              </a:rPr>
              <a:t>ограничение </a:t>
            </a:r>
            <a:r>
              <a:rPr lang="ru-RU" sz="2800" dirty="0" err="1">
                <a:solidFill>
                  <a:schemeClr val="tx2"/>
                </a:solidFill>
              </a:rPr>
              <a:t>госучастия</a:t>
            </a:r>
            <a:r>
              <a:rPr lang="ru-RU" sz="2800" dirty="0">
                <a:solidFill>
                  <a:schemeClr val="tx2"/>
                </a:solidFill>
              </a:rPr>
              <a:t> в хозяйственных обществах, исключение возможности отнесения хозяйствующих субъектов, действующих в конкурентных сферах, к субъектам естественных монополий</a:t>
            </a:r>
            <a:r>
              <a:rPr lang="ru-RU" sz="2800" dirty="0" smtClean="0">
                <a:solidFill>
                  <a:schemeClr val="tx2"/>
                </a:solidFill>
              </a:rPr>
              <a:t>,</a:t>
            </a:r>
          </a:p>
          <a:p>
            <a:r>
              <a:rPr lang="ru-RU" sz="2800" dirty="0" smtClean="0">
                <a:solidFill>
                  <a:schemeClr val="tx2"/>
                </a:solidFill>
              </a:rPr>
              <a:t> </a:t>
            </a:r>
            <a:r>
              <a:rPr lang="ru-RU" sz="2800" dirty="0">
                <a:solidFill>
                  <a:schemeClr val="tx2"/>
                </a:solidFill>
              </a:rPr>
              <a:t>поэтапное ограничение госрегулирования тарифов в конкурентных сферах. </a:t>
            </a: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5148064" y="1059582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44467" y="221566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</a:rPr>
              <a:t>4</a:t>
            </a:r>
            <a:endParaRPr lang="ru-RU" sz="32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89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168" y="200027"/>
            <a:ext cx="2831235" cy="1291604"/>
          </a:xfrm>
        </p:spPr>
        <p:txBody>
          <a:bodyPr/>
          <a:lstStyle/>
          <a:p>
            <a:r>
              <a:rPr lang="ru-RU" sz="1600" dirty="0" smtClean="0"/>
              <a:t>Решение</a:t>
            </a:r>
            <a:br>
              <a:rPr lang="ru-RU" sz="1600" dirty="0" smtClean="0"/>
            </a:br>
            <a:r>
              <a:rPr lang="ru-RU" sz="1600" dirty="0" smtClean="0"/>
              <a:t> </a:t>
            </a:r>
            <a:r>
              <a:rPr lang="ru-RU" sz="1600" dirty="0"/>
              <a:t>Государственного совета РФ при </a:t>
            </a:r>
            <a:r>
              <a:rPr lang="ru-RU" sz="1600" dirty="0" smtClean="0"/>
              <a:t>Президенте РФ </a:t>
            </a:r>
            <a:r>
              <a:rPr lang="ru-RU" sz="1600" dirty="0" smtClean="0"/>
              <a:t>(Перечень поручений Президента РФ 15.05.2018)</a:t>
            </a:r>
            <a:endParaRPr lang="ru-RU" sz="16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32500" lnSpcReduction="20000"/>
          </a:bodyPr>
          <a:lstStyle/>
          <a:p>
            <a:r>
              <a:rPr lang="ru-RU" sz="4000" dirty="0"/>
              <a:t>Достижение  ключевых показателей развития конкуренции, обозначенных в решениях Госсовета. Это </a:t>
            </a:r>
            <a:r>
              <a:rPr lang="ru-RU" sz="4000" b="1" dirty="0"/>
              <a:t>перечень из 41 показателя</a:t>
            </a:r>
            <a:r>
              <a:rPr lang="ru-RU" sz="4000" dirty="0"/>
              <a:t>, отражающий долю организаций частной формы собственности в отраслях экономики и </a:t>
            </a:r>
            <a:r>
              <a:rPr lang="ru-RU" sz="4000" b="1" dirty="0"/>
              <a:t>обязательный для выполнения</a:t>
            </a:r>
            <a:r>
              <a:rPr lang="ru-RU" sz="4000" dirty="0"/>
              <a:t>  каждым субъектом Российской Федерации. </a:t>
            </a:r>
          </a:p>
          <a:p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tx2"/>
                </a:solidFill>
              </a:rPr>
              <a:t>Регион </a:t>
            </a:r>
            <a:r>
              <a:rPr lang="ru-RU" b="1" dirty="0">
                <a:solidFill>
                  <a:schemeClr val="tx2"/>
                </a:solidFill>
              </a:rPr>
              <a:t>принимает обязательства </a:t>
            </a:r>
            <a:r>
              <a:rPr lang="ru-RU" b="1" dirty="0" smtClean="0">
                <a:solidFill>
                  <a:schemeClr val="tx2"/>
                </a:solidFill>
              </a:rPr>
              <a:t>по достижению </a:t>
            </a:r>
            <a:r>
              <a:rPr lang="ru-RU" b="1" dirty="0">
                <a:solidFill>
                  <a:schemeClr val="tx2"/>
                </a:solidFill>
              </a:rPr>
              <a:t>ключевых показателей развития конкуренции,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tx2"/>
                </a:solidFill>
              </a:rPr>
              <a:t>выбирая не менее 80% из </a:t>
            </a:r>
            <a:r>
              <a:rPr lang="ru-RU" b="1" dirty="0" smtClean="0">
                <a:solidFill>
                  <a:schemeClr val="tx2"/>
                </a:solidFill>
              </a:rPr>
              <a:t>перечня</a:t>
            </a:r>
          </a:p>
          <a:p>
            <a:pPr marL="0" indent="0">
              <a:buNone/>
            </a:pPr>
            <a:endParaRPr lang="ru-RU" sz="3500" b="1" dirty="0">
              <a:solidFill>
                <a:schemeClr val="tx2"/>
              </a:solidFill>
            </a:endParaRPr>
          </a:p>
          <a:p>
            <a:r>
              <a:rPr lang="ru-RU" sz="3500" b="1" dirty="0" smtClean="0">
                <a:solidFill>
                  <a:srgbClr val="C00000"/>
                </a:solidFill>
              </a:rPr>
              <a:t>ЗДРАВООХРАНЕНИЕ</a:t>
            </a:r>
          </a:p>
          <a:p>
            <a:r>
              <a:rPr lang="ru-RU" sz="3500" b="1" dirty="0">
                <a:solidFill>
                  <a:srgbClr val="C00000"/>
                </a:solidFill>
              </a:rPr>
              <a:t>СОЦИАЛЬНЫЕ </a:t>
            </a:r>
            <a:r>
              <a:rPr lang="ru-RU" sz="3500" b="1" dirty="0" smtClean="0">
                <a:solidFill>
                  <a:srgbClr val="C00000"/>
                </a:solidFill>
              </a:rPr>
              <a:t>УСЛУГИ</a:t>
            </a:r>
          </a:p>
          <a:p>
            <a:r>
              <a:rPr lang="ru-RU" sz="3500" b="1" dirty="0" smtClean="0">
                <a:solidFill>
                  <a:srgbClr val="C00000"/>
                </a:solidFill>
              </a:rPr>
              <a:t>ОБРАЗОВАНИЕ</a:t>
            </a:r>
          </a:p>
          <a:p>
            <a:r>
              <a:rPr lang="ru-RU" sz="3500" b="1" dirty="0" smtClean="0">
                <a:solidFill>
                  <a:srgbClr val="C00000"/>
                </a:solidFill>
              </a:rPr>
              <a:t>АГРОПРОМЫШЛЕННЫЙ КОМПЛЕКС</a:t>
            </a:r>
          </a:p>
          <a:p>
            <a:r>
              <a:rPr lang="ru-RU" sz="3500" b="1" dirty="0" smtClean="0">
                <a:solidFill>
                  <a:srgbClr val="C00000"/>
                </a:solidFill>
              </a:rPr>
              <a:t>СТРОИТЕЛЬНЫЙ КОМПЛЕКС</a:t>
            </a:r>
          </a:p>
          <a:p>
            <a:r>
              <a:rPr lang="ru-RU" sz="3500" b="1" dirty="0" smtClean="0">
                <a:solidFill>
                  <a:srgbClr val="C00000"/>
                </a:solidFill>
              </a:rPr>
              <a:t>РЫБОХОЗЯЙСТВЕННЫЙ КОМПЛЕКС</a:t>
            </a:r>
          </a:p>
          <a:p>
            <a:r>
              <a:rPr lang="ru-RU" sz="3500" b="1" dirty="0" smtClean="0">
                <a:solidFill>
                  <a:srgbClr val="C00000"/>
                </a:solidFill>
              </a:rPr>
              <a:t>НЕДРОПОЛЬЗОВАНИЕ МЕСТНОГО ЗНАЧЕНИЯ</a:t>
            </a:r>
          </a:p>
          <a:p>
            <a:r>
              <a:rPr lang="ru-RU" sz="3500" b="1" dirty="0">
                <a:solidFill>
                  <a:srgbClr val="C00000"/>
                </a:solidFill>
              </a:rPr>
              <a:t>ЖИЛИЩНО-КОММУНАЛЬНОЕ </a:t>
            </a:r>
            <a:r>
              <a:rPr lang="ru-RU" sz="3500" b="1" dirty="0" smtClean="0">
                <a:solidFill>
                  <a:srgbClr val="C00000"/>
                </a:solidFill>
              </a:rPr>
              <a:t>ХОЗЯЙСТВО</a:t>
            </a:r>
          </a:p>
          <a:p>
            <a:r>
              <a:rPr lang="ru-RU" sz="3500" b="1" dirty="0" smtClean="0">
                <a:solidFill>
                  <a:srgbClr val="C00000"/>
                </a:solidFill>
              </a:rPr>
              <a:t>ГАЗОСНАБЖЕНИЕ</a:t>
            </a:r>
          </a:p>
          <a:p>
            <a:r>
              <a:rPr lang="ru-RU" sz="3500" b="1" dirty="0" smtClean="0">
                <a:solidFill>
                  <a:srgbClr val="C00000"/>
                </a:solidFill>
              </a:rPr>
              <a:t>ЭЛЕКТРОСНАБЖЕНИЕ</a:t>
            </a:r>
          </a:p>
          <a:p>
            <a:r>
              <a:rPr lang="ru-RU" sz="3500" b="1" dirty="0" smtClean="0">
                <a:solidFill>
                  <a:srgbClr val="C00000"/>
                </a:solidFill>
              </a:rPr>
              <a:t>ТРАНСПОРТ</a:t>
            </a:r>
          </a:p>
          <a:p>
            <a:r>
              <a:rPr lang="ru-RU" sz="3500" b="1" dirty="0" smtClean="0">
                <a:solidFill>
                  <a:srgbClr val="C00000"/>
                </a:solidFill>
              </a:rPr>
              <a:t>ПРОМЫШЛЕННОСТЬ</a:t>
            </a:r>
          </a:p>
          <a:p>
            <a:r>
              <a:rPr lang="ru-RU" sz="3500" b="1" dirty="0" smtClean="0">
                <a:solidFill>
                  <a:srgbClr val="C00000"/>
                </a:solidFill>
              </a:rPr>
              <a:t>ИНФОКОММУНИКАЦИИ</a:t>
            </a:r>
          </a:p>
          <a:p>
            <a:r>
              <a:rPr lang="ru-RU" sz="3500" b="1" dirty="0" smtClean="0">
                <a:solidFill>
                  <a:srgbClr val="C00000"/>
                </a:solidFill>
              </a:rPr>
              <a:t>НЕФТЕПРОДУКТЫ</a:t>
            </a:r>
          </a:p>
          <a:p>
            <a:r>
              <a:rPr lang="ru-RU" sz="3500" b="1" dirty="0">
                <a:solidFill>
                  <a:srgbClr val="C00000"/>
                </a:solidFill>
              </a:rPr>
              <a:t>ПОХОРОННЫЕ </a:t>
            </a:r>
            <a:r>
              <a:rPr lang="ru-RU" sz="3500" b="1" dirty="0" smtClean="0">
                <a:solidFill>
                  <a:srgbClr val="C00000"/>
                </a:solidFill>
              </a:rPr>
              <a:t>УСЛУГИ</a:t>
            </a:r>
          </a:p>
          <a:p>
            <a:r>
              <a:rPr lang="ru-RU" sz="3500" b="1" dirty="0">
                <a:solidFill>
                  <a:srgbClr val="C00000"/>
                </a:solidFill>
              </a:rPr>
              <a:t>РЕКЛАМНЫЕ </a:t>
            </a:r>
            <a:r>
              <a:rPr lang="ru-RU" sz="3500" b="1" dirty="0" smtClean="0">
                <a:solidFill>
                  <a:srgbClr val="C00000"/>
                </a:solidFill>
              </a:rPr>
              <a:t>УСЛУГИ</a:t>
            </a: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b="1" dirty="0" smtClean="0"/>
          </a:p>
          <a:p>
            <a:endParaRPr lang="ru-RU" b="1" dirty="0"/>
          </a:p>
          <a:p>
            <a:endParaRPr lang="ru-RU" b="1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7414308" y="1491630"/>
            <a:ext cx="340616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 rot="10800000">
            <a:off x="5004048" y="638140"/>
            <a:ext cx="978408" cy="2994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52640" y="114919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</a:rPr>
              <a:t>5</a:t>
            </a:r>
            <a:endParaRPr lang="ru-RU" sz="32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92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Предварительные результаты показывают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5076056" y="1923677"/>
            <a:ext cx="3610744" cy="165618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Решение поставленных масштабных задач требует повышение качества  работы по содействию развитию конкуренции и у нас в </a:t>
            </a:r>
            <a:r>
              <a:rPr lang="ru-RU" dirty="0" smtClean="0">
                <a:solidFill>
                  <a:srgbClr val="FF0000"/>
                </a:solidFill>
              </a:rPr>
              <a:t>республике</a:t>
            </a:r>
            <a:endParaRPr lang="ru-RU" dirty="0">
              <a:solidFill>
                <a:srgbClr val="FF0000"/>
              </a:solidFill>
            </a:endParaRPr>
          </a:p>
          <a:p>
            <a:endParaRPr lang="ru-RU" dirty="0"/>
          </a:p>
        </p:txBody>
      </p:sp>
      <p:pic>
        <p:nvPicPr>
          <p:cNvPr id="5" name="Picture 10" descr="\\It\_входящие\юля\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144972"/>
            <a:ext cx="1215631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44032" y="555526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chemeClr val="tx2"/>
                </a:solidFill>
              </a:rPr>
              <a:t>6</a:t>
            </a:r>
            <a:endParaRPr lang="ru-RU" sz="3200" dirty="0">
              <a:solidFill>
                <a:schemeClr val="tx2"/>
              </a:solidFill>
            </a:endParaRPr>
          </a:p>
        </p:txBody>
      </p:sp>
      <p:sp>
        <p:nvSpPr>
          <p:cNvPr id="7" name="Выноска со стрелкой вверх 6"/>
          <p:cNvSpPr/>
          <p:nvPr/>
        </p:nvSpPr>
        <p:spPr>
          <a:xfrm>
            <a:off x="899592" y="1142851"/>
            <a:ext cx="3507888" cy="2797358"/>
          </a:xfrm>
          <a:prstGeom prst="upArrow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002060"/>
                </a:solidFill>
              </a:rPr>
              <a:t>П</a:t>
            </a:r>
            <a:r>
              <a:rPr lang="ru-RU" sz="1600" dirty="0" smtClean="0">
                <a:solidFill>
                  <a:srgbClr val="002060"/>
                </a:solidFill>
              </a:rPr>
              <a:t>о 34 </a:t>
            </a:r>
            <a:r>
              <a:rPr lang="ru-RU" sz="1600" dirty="0">
                <a:solidFill>
                  <a:srgbClr val="002060"/>
                </a:solidFill>
              </a:rPr>
              <a:t>показателям  наблюдается положительная динамика, что с уверенностью можно утверждать о достижении по ним  установленных значений к заданной контрольной точке – 2022 году.</a:t>
            </a:r>
            <a:endParaRPr lang="ru-RU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15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8156" y="843558"/>
            <a:ext cx="7632848" cy="10338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+mj-lt"/>
              </a:rPr>
              <a:t>Меморандум</a:t>
            </a:r>
            <a:r>
              <a:rPr lang="ru-RU" sz="2800" b="1" dirty="0" smtClean="0">
                <a:solidFill>
                  <a:schemeClr val="tx1"/>
                </a:solidFill>
                <a:latin typeface="+mj-lt"/>
              </a:rPr>
              <a:t>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+mj-lt"/>
              </a:rPr>
              <a:t>о внедрении Стандарта развития конкуренции и развитии конкурентной среды в условиях действия Стандарта</a:t>
            </a:r>
            <a:endParaRPr lang="ru-RU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4409301" y="2016168"/>
            <a:ext cx="346259" cy="265602"/>
          </a:xfrm>
          <a:prstGeom prst="down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968728" y="2355726"/>
            <a:ext cx="7272808" cy="1368152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1400" dirty="0">
                <a:solidFill>
                  <a:schemeClr val="tx1"/>
                </a:solidFill>
                <a:latin typeface="+mj-lt"/>
              </a:rPr>
              <a:t>Взаимодействие между заинтересованными </a:t>
            </a:r>
            <a:r>
              <a:rPr lang="ru-RU" sz="1400" dirty="0" smtClean="0">
                <a:solidFill>
                  <a:schemeClr val="tx1"/>
                </a:solidFill>
                <a:latin typeface="+mj-lt"/>
              </a:rPr>
              <a:t>исполнительными </a:t>
            </a:r>
            <a:r>
              <a:rPr lang="ru-RU" sz="1400" dirty="0">
                <a:solidFill>
                  <a:schemeClr val="tx1"/>
                </a:solidFill>
                <a:latin typeface="+mj-lt"/>
              </a:rPr>
              <a:t>органами государственной власти, муниципальными образованиями, ТПП РМ, общественными объединениями  предпринимателей, бизнес-сообществом осуществляются  через </a:t>
            </a:r>
            <a:r>
              <a:rPr lang="ru-RU" sz="1400" b="1" dirty="0">
                <a:solidFill>
                  <a:schemeClr val="tx1"/>
                </a:solidFill>
                <a:latin typeface="+mj-lt"/>
              </a:rPr>
              <a:t>Соглашения о присоединении к Меморандуму.</a:t>
            </a:r>
            <a:r>
              <a:rPr lang="ru-RU" sz="1400" dirty="0">
                <a:solidFill>
                  <a:schemeClr val="tx1"/>
                </a:solidFill>
                <a:latin typeface="+mj-lt"/>
              </a:rPr>
              <a:t> </a:t>
            </a:r>
            <a:endParaRPr lang="ru-RU" sz="1400" dirty="0" smtClean="0">
              <a:solidFill>
                <a:schemeClr val="tx1"/>
              </a:solidFill>
              <a:latin typeface="+mj-lt"/>
            </a:endParaRPr>
          </a:p>
          <a:p>
            <a:pPr lvl="0" algn="just"/>
            <a:r>
              <a:rPr lang="ru-RU" sz="1400" dirty="0" smtClean="0">
                <a:solidFill>
                  <a:schemeClr val="tx1"/>
                </a:solidFill>
                <a:latin typeface="+mj-lt"/>
              </a:rPr>
              <a:t>Заключено 406 </a:t>
            </a:r>
            <a:r>
              <a:rPr lang="ru-RU" sz="1400" dirty="0">
                <a:solidFill>
                  <a:schemeClr val="tx1"/>
                </a:solidFill>
                <a:latin typeface="+mj-lt"/>
              </a:rPr>
              <a:t>Соглашений  о внедрении Стандарта и развитии конкурентной среды в условиях действия Стандарта.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39768" y="199708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ru-RU" sz="2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люс 2"/>
          <p:cNvSpPr/>
          <p:nvPr/>
        </p:nvSpPr>
        <p:spPr>
          <a:xfrm>
            <a:off x="2689603" y="3723878"/>
            <a:ext cx="370230" cy="36072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827586" y="4083918"/>
            <a:ext cx="6464144" cy="838748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 smtClean="0">
                <a:solidFill>
                  <a:schemeClr val="tx1"/>
                </a:solidFill>
                <a:latin typeface="+mj-lt"/>
              </a:rPr>
              <a:t>Содействие в </a:t>
            </a:r>
            <a:r>
              <a:rPr lang="ru-RU" sz="1600" dirty="0">
                <a:solidFill>
                  <a:schemeClr val="tx1"/>
                </a:solidFill>
                <a:latin typeface="+mj-lt"/>
              </a:rPr>
              <a:t>деятельности по выполнению Стандарта </a:t>
            </a:r>
            <a:r>
              <a:rPr lang="ru-RU" sz="1600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600" b="1" dirty="0">
                <a:solidFill>
                  <a:schemeClr val="tx1"/>
                </a:solidFill>
                <a:latin typeface="+mj-lt"/>
              </a:rPr>
              <a:t>оказывает УФАС по Республике Мордовия</a:t>
            </a:r>
            <a:r>
              <a:rPr lang="ru-RU" sz="1600" dirty="0">
                <a:solidFill>
                  <a:schemeClr val="tx1"/>
                </a:solidFill>
                <a:latin typeface="+mj-lt"/>
              </a:rPr>
              <a:t>, с которым также заключено Соглашение о взаимодействии. </a:t>
            </a:r>
          </a:p>
        </p:txBody>
      </p:sp>
      <p:pic>
        <p:nvPicPr>
          <p:cNvPr id="17" name="Picture 2" descr="C:\Documents and Settings\Mironova\Рабочий стол\a28-19_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923259"/>
            <a:ext cx="1163171" cy="923890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187624" y="267494"/>
            <a:ext cx="7053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     Что  уже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сделано в соответствии со Стандартом 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57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40152" y="195486"/>
            <a:ext cx="3008313" cy="1571625"/>
          </a:xfrm>
        </p:spPr>
        <p:txBody>
          <a:bodyPr/>
          <a:lstStyle/>
          <a:p>
            <a:r>
              <a:rPr lang="ru-RU" sz="1600" b="1" dirty="0" smtClean="0">
                <a:solidFill>
                  <a:srgbClr val="0070C0"/>
                </a:solidFill>
              </a:rPr>
              <a:t>Подписание </a:t>
            </a:r>
            <a:r>
              <a:rPr lang="ru-RU" sz="1600" b="1" dirty="0">
                <a:solidFill>
                  <a:srgbClr val="0070C0"/>
                </a:solidFill>
              </a:rPr>
              <a:t>Соглашения о взаимодействии между Федеральной антимонопольной службой и Республикой Мордовия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0119" y="520079"/>
            <a:ext cx="3717865" cy="33927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800" b="1" dirty="0">
                <a:solidFill>
                  <a:schemeClr val="tx2"/>
                </a:solidFill>
              </a:rPr>
              <a:t>С</a:t>
            </a:r>
            <a:r>
              <a:rPr lang="ru-RU" sz="1800" b="1" dirty="0" smtClean="0">
                <a:solidFill>
                  <a:schemeClr val="tx2"/>
                </a:solidFill>
              </a:rPr>
              <a:t>оздание </a:t>
            </a:r>
            <a:r>
              <a:rPr lang="ru-RU" sz="1800" b="1" dirty="0">
                <a:solidFill>
                  <a:schemeClr val="tx2"/>
                </a:solidFill>
              </a:rPr>
              <a:t>и </a:t>
            </a:r>
            <a:r>
              <a:rPr lang="ru-RU" sz="1800" b="1" dirty="0" smtClean="0">
                <a:solidFill>
                  <a:schemeClr val="tx2"/>
                </a:solidFill>
              </a:rPr>
              <a:t>организация системы </a:t>
            </a:r>
            <a:r>
              <a:rPr lang="ru-RU" sz="1800" b="1" dirty="0">
                <a:solidFill>
                  <a:schemeClr val="tx2"/>
                </a:solidFill>
              </a:rPr>
              <a:t>внутреннего обеспечения соответствия требованиям антимонопольного законодательства деятельности органов исполнительной власти субъектов РФ – так называемый антимонопольный </a:t>
            </a:r>
            <a:r>
              <a:rPr lang="ru-RU" sz="1800" b="1" dirty="0" err="1">
                <a:solidFill>
                  <a:schemeClr val="tx2"/>
                </a:solidFill>
              </a:rPr>
              <a:t>комплаенс</a:t>
            </a:r>
            <a:endParaRPr lang="ru-RU" sz="1800" b="1" dirty="0" smtClean="0">
              <a:solidFill>
                <a:schemeClr val="tx2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0192" y="2283719"/>
            <a:ext cx="2471195" cy="2376264"/>
          </a:xfrm>
        </p:spPr>
        <p:txBody>
          <a:bodyPr>
            <a:normAutofit fontScale="92500" lnSpcReduction="20000"/>
          </a:bodyPr>
          <a:lstStyle/>
          <a:p>
            <a:r>
              <a:rPr lang="ru-RU" sz="1400" b="1" dirty="0">
                <a:solidFill>
                  <a:srgbClr val="C00000"/>
                </a:solidFill>
              </a:rPr>
              <a:t>У</a:t>
            </a:r>
            <a:r>
              <a:rPr lang="ru-RU" sz="1400" b="1" dirty="0" smtClean="0">
                <a:solidFill>
                  <a:srgbClr val="C00000"/>
                </a:solidFill>
              </a:rPr>
              <a:t>тверждение </a:t>
            </a:r>
            <a:r>
              <a:rPr lang="ru-RU" sz="1400" b="1" dirty="0">
                <a:solidFill>
                  <a:srgbClr val="C00000"/>
                </a:solidFill>
              </a:rPr>
              <a:t>положений исполнительных органов государственной власти с включением функций, предусматривающих приоритет целей и задач по содействию развитию конкуренции </a:t>
            </a:r>
            <a:r>
              <a:rPr lang="ru-RU" sz="1400" b="1" dirty="0" smtClean="0">
                <a:solidFill>
                  <a:srgbClr val="C00000"/>
                </a:solidFill>
              </a:rPr>
              <a:t>в соответствующей</a:t>
            </a:r>
          </a:p>
          <a:p>
            <a:r>
              <a:rPr lang="ru-RU" sz="1400" b="1" dirty="0">
                <a:solidFill>
                  <a:srgbClr val="C00000"/>
                </a:solidFill>
              </a:rPr>
              <a:t>с</a:t>
            </a:r>
            <a:r>
              <a:rPr lang="ru-RU" sz="1400" b="1" dirty="0" smtClean="0">
                <a:solidFill>
                  <a:srgbClr val="C00000"/>
                </a:solidFill>
              </a:rPr>
              <a:t>фере деятельности</a:t>
            </a:r>
            <a:endParaRPr lang="ru-RU" sz="1400" b="1" dirty="0">
              <a:solidFill>
                <a:srgbClr val="C00000"/>
              </a:solidFill>
            </a:endParaRPr>
          </a:p>
        </p:txBody>
      </p:sp>
      <p:pic>
        <p:nvPicPr>
          <p:cNvPr id="5" name="Picture 4" descr="C:\Documents and Settings\Mironova\Рабочий стол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115989"/>
            <a:ext cx="1514512" cy="1008112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Стрелка вниз 5"/>
          <p:cNvSpPr/>
          <p:nvPr/>
        </p:nvSpPr>
        <p:spPr>
          <a:xfrm rot="5400000">
            <a:off x="5166535" y="166432"/>
            <a:ext cx="146194" cy="11912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 rot="16200000">
            <a:off x="5185240" y="2491048"/>
            <a:ext cx="14401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20269" y="250378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</a:rPr>
              <a:t>8</a:t>
            </a:r>
            <a:endParaRPr lang="ru-RU" sz="32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93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95486"/>
            <a:ext cx="8291264" cy="100466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000" b="1" dirty="0" smtClean="0">
                <a:effectLst/>
              </a:rPr>
              <a:t>Функции по развитию конкуренции включены </a:t>
            </a:r>
            <a:r>
              <a:rPr lang="ru-RU" sz="2000" b="1" dirty="0">
                <a:effectLst/>
              </a:rPr>
              <a:t>в приоритеты деятельности</a:t>
            </a:r>
            <a:r>
              <a:rPr lang="ru-RU" sz="2000" dirty="0">
                <a:effectLst/>
              </a:rPr>
              <a:t> органов исполнительной власти – ответственных исполнителей мероприятий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endParaRPr lang="ru-RU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Полномочия </a:t>
            </a: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сфере развития конкуренции </a:t>
            </a:r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внесли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органы исполнительной власти</a:t>
            </a:r>
          </a:p>
          <a:p>
            <a:pPr marL="0" indent="0" algn="ctr">
              <a:buNone/>
            </a:pP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принятые в 2015 г. ведомственные документы (приказы) :</a:t>
            </a:r>
          </a:p>
          <a:p>
            <a:pPr marL="0" indent="0" algn="ctr">
              <a:buNone/>
            </a:pPr>
            <a:endParaRPr lang="ru-RU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Минпромнауки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Республики Мордовия, </a:t>
            </a:r>
          </a:p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Минстрой Республики Мордовия, </a:t>
            </a:r>
          </a:p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Минсельхозпрод 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Республики Мордовия </a:t>
            </a:r>
          </a:p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Мининформсвязи Республики Мордовия, </a:t>
            </a:r>
          </a:p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Министерство энергетики и тарифной политики Республики Мордовия (Республиканская служба по тарифам),  </a:t>
            </a:r>
          </a:p>
          <a:p>
            <a:pPr algn="just"/>
            <a:r>
              <a:rPr lang="ru-RU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Минлесхоз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Республики Мордовия,</a:t>
            </a:r>
            <a:endParaRPr lang="ru-RU" b="1" dirty="0">
              <a:solidFill>
                <a:schemeClr val="tx2"/>
              </a:solidFill>
            </a:endParaRPr>
          </a:p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Минздрав Республики Мордовия, </a:t>
            </a:r>
          </a:p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Государственный комитет  РМ по организации торгов и ценовой политике</a:t>
            </a:r>
          </a:p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(Региональный Центр организации закупок )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275606"/>
            <a:ext cx="1200142" cy="12414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8044" y="53916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</a:rPr>
              <a:t>9</a:t>
            </a:r>
            <a:endParaRPr lang="ru-RU" sz="32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23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1936</TotalTime>
  <Words>1399</Words>
  <Application>Microsoft Office PowerPoint</Application>
  <PresentationFormat>Экран (16:9)</PresentationFormat>
  <Paragraphs>150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Исполнительная</vt:lpstr>
      <vt:lpstr>                                          МИНЭКОНОМИКИ РЕСПУБЛИКИ  МОРДОВИЯ </vt:lpstr>
      <vt:lpstr>Важнейшие документы, определяющие направления  развития  конкуренции</vt:lpstr>
      <vt:lpstr>Важнейшие документы, определяющие направления  развития  конкуренции</vt:lpstr>
      <vt:lpstr>Национальным планом</vt:lpstr>
      <vt:lpstr>Решение  Государственного совета РФ при Президенте РФ (Перечень поручений Президента РФ 15.05.2018)</vt:lpstr>
      <vt:lpstr>Предварительные результаты показывают</vt:lpstr>
      <vt:lpstr>Презентация PowerPoint</vt:lpstr>
      <vt:lpstr>Подписание Соглашения о взаимодействии между Федеральной антимонопольной службой и Республикой Мордовия</vt:lpstr>
      <vt:lpstr>Функции по развитию конкуренции включены в приоритеты деятельности органов исполнительной власти – ответственных исполнителей мероприятий</vt:lpstr>
      <vt:lpstr>Выполнение поставленных задач через реализацию «дорожных карт»</vt:lpstr>
      <vt:lpstr>Республиканская  «дорожная карта»</vt:lpstr>
      <vt:lpstr>Отраслевые «дорожные карты»</vt:lpstr>
      <vt:lpstr>   Основной критерий эффективности работы по развитию конкуренции </vt:lpstr>
      <vt:lpstr>Поручения  на региональном уровне</vt:lpstr>
      <vt:lpstr>                      Отдельные начинания                       остаются нереализованными </vt:lpstr>
      <vt:lpstr>НАГРАЖДЕНИЕ МУНИЦИПАЛЬНЫХ ОБРАЗОВАНИЙ</vt:lpstr>
      <vt:lpstr>  СОСТАВЛЕН ФИНАЛЬНЫЙ  РЕЙТИНГ МУНИЦИПАЛЬНЫХ  ОБРАЗОВАНИЙ ПО  РАЗВИТИЮ  КОНКУРЕНЦИИ ЗА 2017 г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Реализация Стандарта  развития конкуренции в Республике Мордовия </dc:title>
  <dc:creator>Елена Миронова</dc:creator>
  <cp:lastModifiedBy>Елена Миронова</cp:lastModifiedBy>
  <cp:revision>159</cp:revision>
  <cp:lastPrinted>2018-06-29T14:28:14Z</cp:lastPrinted>
  <dcterms:created xsi:type="dcterms:W3CDTF">2016-12-16T13:30:43Z</dcterms:created>
  <dcterms:modified xsi:type="dcterms:W3CDTF">2018-06-29T14:29:02Z</dcterms:modified>
</cp:coreProperties>
</file>