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10.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media/image9.jpeg" ContentType="image/jpeg"/>
  <Override PartName="/ppt/media/image1.jpeg" ContentType="image/jpeg"/>
  <Override PartName="/ppt/media/image2.png" ContentType="image/png"/>
  <Override PartName="/ppt/media/image4.jpeg" ContentType="image/jpeg"/>
  <Override PartName="/ppt/media/image3.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10.jpeg" ContentType="image/jpeg"/>
  <Override PartName="/ppt/media/image11.jpeg" ContentType="image/jpeg"/>
  <Override PartName="/ppt/media/image12.png" ContentType="image/png"/>
  <Override PartName="/ppt/media/image13.jpeg" ContentType="image/jpeg"/>
  <Override PartName="/ppt/media/image14.png" ContentType="image/png"/>
  <Override PartName="/ppt/media/image15.jpeg" ContentType="image/jpeg"/>
  <Override PartName="/ppt/media/image16.jpeg" ContentType="image/jpeg"/>
  <Override PartName="/ppt/media/image1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9144000" cy="6858000"/>
  <p:notesSz cx="6735762" cy="98663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type="body"/>
          </p:nvPr>
        </p:nvSpPr>
        <p:spPr>
          <a:xfrm>
            <a:off x="756000" y="5078520"/>
            <a:ext cx="6047640" cy="4811040"/>
          </a:xfrm>
          <a:prstGeom prst="rect">
            <a:avLst/>
          </a:prstGeom>
        </p:spPr>
        <p:txBody>
          <a:bodyPr lIns="0" rIns="0" tIns="0" bIns="0"/>
          <a:p>
            <a:r>
              <a:rPr b="0" lang="ru-RU" sz="2000" spc="-1" strike="noStrike">
                <a:solidFill>
                  <a:srgbClr val="000000"/>
                </a:solidFill>
                <a:uFill>
                  <a:solidFill>
                    <a:srgbClr val="ffffff"/>
                  </a:solidFill>
                </a:uFill>
                <a:latin typeface="Arial"/>
              </a:rPr>
              <a:t>Для правки формата примечаний щёлкните мышью</a:t>
            </a:r>
            <a:endParaRPr b="0" lang="ru-RU" sz="2000" spc="-1" strike="noStrike">
              <a:solidFill>
                <a:srgbClr val="000000"/>
              </a:solidFill>
              <a:uFill>
                <a:solidFill>
                  <a:srgbClr val="ffffff"/>
                </a:solidFill>
              </a:uFill>
              <a:latin typeface="Arial"/>
            </a:endParaRPr>
          </a:p>
        </p:txBody>
      </p:sp>
      <p:sp>
        <p:nvSpPr>
          <p:cNvPr id="132" name="PlaceHolder 2"/>
          <p:cNvSpPr>
            <a:spLocks noGrp="1"/>
          </p:cNvSpPr>
          <p:nvPr>
            <p:ph type="hdr"/>
          </p:nvPr>
        </p:nvSpPr>
        <p:spPr>
          <a:xfrm>
            <a:off x="0" y="0"/>
            <a:ext cx="3280680" cy="534240"/>
          </a:xfrm>
          <a:prstGeom prst="rect">
            <a:avLst/>
          </a:prstGeom>
        </p:spPr>
        <p:txBody>
          <a:bodyPr lIns="0" rIns="0" tIns="0" bIns="0"/>
          <a:p>
            <a:r>
              <a:rPr b="0" lang="ru-RU" sz="1400" spc="-1" strike="noStrike">
                <a:solidFill>
                  <a:srgbClr val="000000"/>
                </a:solidFill>
                <a:uFill>
                  <a:solidFill>
                    <a:srgbClr val="ffffff"/>
                  </a:solidFill>
                </a:uFill>
                <a:latin typeface="Times New Roman"/>
              </a:rPr>
              <a:t>&lt;заголовок&gt;</a:t>
            </a:r>
            <a:endParaRPr b="0" lang="ru-RU" sz="1400" spc="-1" strike="noStrike">
              <a:solidFill>
                <a:srgbClr val="000000"/>
              </a:solidFill>
              <a:uFill>
                <a:solidFill>
                  <a:srgbClr val="ffffff"/>
                </a:solidFill>
              </a:uFill>
              <a:latin typeface="Times New Roman"/>
            </a:endParaRPr>
          </a:p>
        </p:txBody>
      </p:sp>
      <p:sp>
        <p:nvSpPr>
          <p:cNvPr id="133" name="PlaceHolder 3"/>
          <p:cNvSpPr>
            <a:spLocks noGrp="1"/>
          </p:cNvSpPr>
          <p:nvPr>
            <p:ph type="dt"/>
          </p:nvPr>
        </p:nvSpPr>
        <p:spPr>
          <a:xfrm>
            <a:off x="4278960" y="0"/>
            <a:ext cx="3280680" cy="534240"/>
          </a:xfrm>
          <a:prstGeom prst="rect">
            <a:avLst/>
          </a:prstGeom>
        </p:spPr>
        <p:txBody>
          <a:bodyPr lIns="0" rIns="0" tIns="0" bIns="0"/>
          <a:p>
            <a:pPr algn="r"/>
            <a:r>
              <a:rPr b="0" lang="ru-RU" sz="1400" spc="-1" strike="noStrike">
                <a:solidFill>
                  <a:srgbClr val="000000"/>
                </a:solidFill>
                <a:uFill>
                  <a:solidFill>
                    <a:srgbClr val="ffffff"/>
                  </a:solidFill>
                </a:uFill>
                <a:latin typeface="Times New Roman"/>
              </a:rPr>
              <a:t>&lt;дата/время&gt;</a:t>
            </a:r>
            <a:endParaRPr b="0" lang="ru-RU" sz="1400" spc="-1" strike="noStrike">
              <a:solidFill>
                <a:srgbClr val="000000"/>
              </a:solidFill>
              <a:uFill>
                <a:solidFill>
                  <a:srgbClr val="ffffff"/>
                </a:solidFill>
              </a:uFill>
              <a:latin typeface="Times New Roman"/>
            </a:endParaRPr>
          </a:p>
        </p:txBody>
      </p:sp>
      <p:sp>
        <p:nvSpPr>
          <p:cNvPr id="134" name="PlaceHolder 4"/>
          <p:cNvSpPr>
            <a:spLocks noGrp="1"/>
          </p:cNvSpPr>
          <p:nvPr>
            <p:ph type="ftr"/>
          </p:nvPr>
        </p:nvSpPr>
        <p:spPr>
          <a:xfrm>
            <a:off x="0" y="10157400"/>
            <a:ext cx="3280680" cy="534240"/>
          </a:xfrm>
          <a:prstGeom prst="rect">
            <a:avLst/>
          </a:prstGeom>
        </p:spPr>
        <p:txBody>
          <a:bodyPr lIns="0" rIns="0" tIns="0" bIns="0" anchor="b"/>
          <a:p>
            <a:r>
              <a:rPr b="0" lang="ru-RU" sz="1400" spc="-1" strike="noStrike">
                <a:solidFill>
                  <a:srgbClr val="000000"/>
                </a:solidFill>
                <a:uFill>
                  <a:solidFill>
                    <a:srgbClr val="ffffff"/>
                  </a:solidFill>
                </a:uFill>
                <a:latin typeface="Times New Roman"/>
              </a:rPr>
              <a:t>&lt;нижний колонтитул&gt;</a:t>
            </a:r>
            <a:endParaRPr b="0" lang="ru-RU" sz="1400" spc="-1" strike="noStrike">
              <a:solidFill>
                <a:srgbClr val="000000"/>
              </a:solidFill>
              <a:uFill>
                <a:solidFill>
                  <a:srgbClr val="ffffff"/>
                </a:solidFill>
              </a:uFill>
              <a:latin typeface="Times New Roman"/>
            </a:endParaRPr>
          </a:p>
        </p:txBody>
      </p:sp>
      <p:sp>
        <p:nvSpPr>
          <p:cNvPr id="135" name="PlaceHolder 5"/>
          <p:cNvSpPr>
            <a:spLocks noGrp="1"/>
          </p:cNvSpPr>
          <p:nvPr>
            <p:ph type="sldNum"/>
          </p:nvPr>
        </p:nvSpPr>
        <p:spPr>
          <a:xfrm>
            <a:off x="4278960" y="10157400"/>
            <a:ext cx="3280680" cy="534240"/>
          </a:xfrm>
          <a:prstGeom prst="rect">
            <a:avLst/>
          </a:prstGeom>
        </p:spPr>
        <p:txBody>
          <a:bodyPr lIns="0" rIns="0" tIns="0" bIns="0" anchor="b"/>
          <a:p>
            <a:pPr algn="r"/>
            <a:fld id="{19F3C902-32A1-437F-BA46-2466A83F808B}" type="slidenum">
              <a:rPr b="0" lang="ru-RU" sz="1400" spc="-1" strike="noStrike">
                <a:solidFill>
                  <a:srgbClr val="000000"/>
                </a:solidFill>
                <a:uFill>
                  <a:solidFill>
                    <a:srgbClr val="ffffff"/>
                  </a:solidFill>
                </a:uFill>
                <a:latin typeface="Times New Roman"/>
              </a:rPr>
              <a:t>&lt;номер&gt;</a:t>
            </a:fld>
            <a:endParaRPr b="0" lang="ru-RU"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PlaceHolder 1"/>
          <p:cNvSpPr>
            <a:spLocks noGrp="1"/>
          </p:cNvSpPr>
          <p:nvPr>
            <p:ph type="body"/>
          </p:nvPr>
        </p:nvSpPr>
        <p:spPr>
          <a:xfrm>
            <a:off x="675720" y="4686480"/>
            <a:ext cx="5384160" cy="4438800"/>
          </a:xfrm>
          <a:prstGeom prst="rect">
            <a:avLst/>
          </a:prstGeom>
        </p:spPr>
        <p:txBody>
          <a:bodyPr/>
          <a:p>
            <a:endParaRPr b="0" lang="ru-RU" sz="2000" spc="-1" strike="noStrike">
              <a:solidFill>
                <a:srgbClr val="000000"/>
              </a:solidFill>
              <a:uFill>
                <a:solidFill>
                  <a:srgbClr val="ffffff"/>
                </a:solidFill>
              </a:uFill>
              <a:latin typeface="Arial"/>
            </a:endParaRPr>
          </a:p>
        </p:txBody>
      </p:sp>
      <p:sp>
        <p:nvSpPr>
          <p:cNvPr id="265" name="TextShape 2"/>
          <p:cNvSpPr txBox="1"/>
          <p:nvPr/>
        </p:nvSpPr>
        <p:spPr>
          <a:xfrm>
            <a:off x="3814920" y="9371520"/>
            <a:ext cx="2918880" cy="492840"/>
          </a:xfrm>
          <a:prstGeom prst="rect">
            <a:avLst/>
          </a:prstGeom>
          <a:noFill/>
          <a:ln w="9360">
            <a:noFill/>
          </a:ln>
        </p:spPr>
        <p:txBody>
          <a:bodyPr anchor="b"/>
          <a:p>
            <a:pPr algn="r">
              <a:lnSpc>
                <a:spcPct val="100000"/>
              </a:lnSpc>
            </a:pPr>
            <a:fld id="{EABE43FA-DFDD-4F73-A482-0E66896C3C2B}" type="slidenum">
              <a:rPr b="0" lang="ru-RU" sz="1200" spc="-1" strike="noStrike">
                <a:solidFill>
                  <a:srgbClr val="000000"/>
                </a:solidFill>
                <a:uFill>
                  <a:solidFill>
                    <a:srgbClr val="ffffff"/>
                  </a:solidFill>
                </a:uFill>
                <a:latin typeface="Arial"/>
              </a:rPr>
              <a:t>&lt;номер&gt;</a:t>
            </a:fld>
            <a:endParaRPr b="0" lang="ru-RU" sz="1400" spc="-1" strike="noStrike">
              <a:solidFill>
                <a:srgbClr val="000000"/>
              </a:solidFill>
              <a:uFill>
                <a:solidFill>
                  <a:srgbClr val="ffffff"/>
                </a:solidFill>
              </a:uFill>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PlaceHolder 1"/>
          <p:cNvSpPr>
            <a:spLocks noGrp="1"/>
          </p:cNvSpPr>
          <p:nvPr>
            <p:ph type="body"/>
          </p:nvPr>
        </p:nvSpPr>
        <p:spPr>
          <a:xfrm>
            <a:off x="675720" y="4686480"/>
            <a:ext cx="5384160" cy="4438800"/>
          </a:xfrm>
          <a:prstGeom prst="rect">
            <a:avLst/>
          </a:prstGeom>
        </p:spPr>
        <p:txBody>
          <a:bodyPr/>
          <a:p>
            <a:endParaRPr b="0" lang="ru-RU" sz="2000" spc="-1" strike="noStrike">
              <a:solidFill>
                <a:srgbClr val="000000"/>
              </a:solidFill>
              <a:uFill>
                <a:solidFill>
                  <a:srgbClr val="ffffff"/>
                </a:solidFill>
              </a:uFill>
              <a:latin typeface="Arial"/>
            </a:endParaRPr>
          </a:p>
        </p:txBody>
      </p:sp>
      <p:sp>
        <p:nvSpPr>
          <p:cNvPr id="267" name="TextShape 2"/>
          <p:cNvSpPr txBox="1"/>
          <p:nvPr/>
        </p:nvSpPr>
        <p:spPr>
          <a:xfrm>
            <a:off x="3814920" y="9371520"/>
            <a:ext cx="2918880" cy="492840"/>
          </a:xfrm>
          <a:prstGeom prst="rect">
            <a:avLst/>
          </a:prstGeom>
          <a:noFill/>
          <a:ln w="9360">
            <a:noFill/>
          </a:ln>
        </p:spPr>
        <p:txBody>
          <a:bodyPr anchor="b"/>
          <a:p>
            <a:pPr algn="r">
              <a:lnSpc>
                <a:spcPct val="100000"/>
              </a:lnSpc>
            </a:pPr>
            <a:fld id="{E6847DFD-FA42-48B1-8857-903826DA0B05}" type="slidenum">
              <a:rPr b="0" lang="ru-RU" sz="1200" spc="-1" strike="noStrike">
                <a:solidFill>
                  <a:srgbClr val="000000"/>
                </a:solidFill>
                <a:uFill>
                  <a:solidFill>
                    <a:srgbClr val="ffffff"/>
                  </a:solidFill>
                </a:uFill>
                <a:latin typeface="Arial"/>
              </a:rPr>
              <a:t>&lt;номер&gt;</a:t>
            </a:fld>
            <a:endParaRPr b="0" lang="ru-RU" sz="1400" spc="-1" strike="noStrike">
              <a:solidFill>
                <a:srgbClr val="000000"/>
              </a:solidFill>
              <a:uFill>
                <a:solidFill>
                  <a:srgbClr val="ffffff"/>
                </a:solidFill>
              </a:u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PlaceHolder 1"/>
          <p:cNvSpPr>
            <a:spLocks noGrp="1"/>
          </p:cNvSpPr>
          <p:nvPr>
            <p:ph type="body"/>
          </p:nvPr>
        </p:nvSpPr>
        <p:spPr>
          <a:xfrm>
            <a:off x="675720" y="4686480"/>
            <a:ext cx="5384160" cy="4438800"/>
          </a:xfrm>
          <a:prstGeom prst="rect">
            <a:avLst/>
          </a:prstGeom>
        </p:spPr>
        <p:txBody>
          <a:bodyPr/>
          <a:p>
            <a:endParaRPr b="0" lang="ru-RU" sz="2000" spc="-1" strike="noStrike">
              <a:solidFill>
                <a:srgbClr val="000000"/>
              </a:solidFill>
              <a:uFill>
                <a:solidFill>
                  <a:srgbClr val="ffffff"/>
                </a:solidFill>
              </a:uFill>
              <a:latin typeface="Arial"/>
            </a:endParaRPr>
          </a:p>
        </p:txBody>
      </p:sp>
      <p:sp>
        <p:nvSpPr>
          <p:cNvPr id="269" name="TextShape 2"/>
          <p:cNvSpPr txBox="1"/>
          <p:nvPr/>
        </p:nvSpPr>
        <p:spPr>
          <a:xfrm>
            <a:off x="3814920" y="9371520"/>
            <a:ext cx="2918880" cy="492840"/>
          </a:xfrm>
          <a:prstGeom prst="rect">
            <a:avLst/>
          </a:prstGeom>
          <a:noFill/>
          <a:ln w="9360">
            <a:noFill/>
          </a:ln>
        </p:spPr>
        <p:txBody>
          <a:bodyPr anchor="b"/>
          <a:p>
            <a:pPr algn="r">
              <a:lnSpc>
                <a:spcPct val="100000"/>
              </a:lnSpc>
            </a:pPr>
            <a:fld id="{F08625D2-9A93-4C88-ADDF-0BE4F32635E8}" type="slidenum">
              <a:rPr b="0" lang="ru-RU" sz="1200" spc="-1" strike="noStrike">
                <a:solidFill>
                  <a:srgbClr val="000000"/>
                </a:solidFill>
                <a:uFill>
                  <a:solidFill>
                    <a:srgbClr val="ffffff"/>
                  </a:solidFill>
                </a:uFill>
                <a:latin typeface="Arial"/>
              </a:rPr>
              <a:t>&lt;номер&gt;</a:t>
            </a:fld>
            <a:endParaRPr b="0" lang="ru-RU" sz="1400" spc="-1" strike="noStrike">
              <a:solidFill>
                <a:srgbClr val="000000"/>
              </a:solidFill>
              <a:uFill>
                <a:solidFill>
                  <a:srgbClr val="ffffff"/>
                </a:solidFill>
              </a:u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CustomShape 1"/>
          <p:cNvSpPr/>
          <p:nvPr/>
        </p:nvSpPr>
        <p:spPr>
          <a:xfrm>
            <a:off x="3814920" y="9371520"/>
            <a:ext cx="2918880" cy="492840"/>
          </a:xfrm>
          <a:prstGeom prst="rect">
            <a:avLst/>
          </a:prstGeom>
          <a:noFill/>
          <a:ln w="9360">
            <a:noFill/>
          </a:ln>
        </p:spPr>
        <p:style>
          <a:lnRef idx="0"/>
          <a:fillRef idx="0"/>
          <a:effectRef idx="0"/>
          <a:fontRef idx="minor"/>
        </p:style>
        <p:txBody>
          <a:bodyPr lIns="90000" rIns="90000" tIns="45000" bIns="45000" anchor="b"/>
          <a:p>
            <a:pPr algn="r">
              <a:lnSpc>
                <a:spcPct val="100000"/>
              </a:lnSpc>
            </a:pPr>
            <a:fld id="{8307BD9D-316C-4675-8996-D5530448547F}" type="slidenum">
              <a:rPr b="0" lang="ru-RU" sz="1800" spc="-1" strike="noStrike">
                <a:solidFill>
                  <a:srgbClr val="000000"/>
                </a:solidFill>
                <a:uFill>
                  <a:solidFill>
                    <a:srgbClr val="ffffff"/>
                  </a:solidFill>
                </a:uFill>
                <a:latin typeface="Arial"/>
                <a:ea typeface="+mn-ea"/>
              </a:rPr>
              <a:t>&lt;номер&gt;</a:t>
            </a:fld>
            <a:endParaRPr b="0" lang="ru-RU" sz="1800" spc="-1" strike="noStrike">
              <a:solidFill>
                <a:srgbClr val="000000"/>
              </a:solidFill>
              <a:uFill>
                <a:solidFill>
                  <a:srgbClr val="ffffff"/>
                </a:solidFill>
              </a:uFill>
              <a:latin typeface="Arial"/>
            </a:endParaRPr>
          </a:p>
        </p:txBody>
      </p:sp>
      <p:sp>
        <p:nvSpPr>
          <p:cNvPr id="271" name="PlaceHolder 2"/>
          <p:cNvSpPr>
            <a:spLocks noGrp="1"/>
          </p:cNvSpPr>
          <p:nvPr>
            <p:ph type="body"/>
          </p:nvPr>
        </p:nvSpPr>
        <p:spPr>
          <a:xfrm>
            <a:off x="675720" y="4686480"/>
            <a:ext cx="5384160" cy="4438800"/>
          </a:xfrm>
          <a:prstGeom prst="rect">
            <a:avLst/>
          </a:prstGeom>
        </p:spPr>
        <p:txBody>
          <a:bodyPr lIns="90000" rIns="90000" tIns="45000" bIns="45000"/>
          <a:p>
            <a:endParaRPr b="0" lang="ru-RU" sz="2000" spc="-1" strike="noStrike">
              <a:solidFill>
                <a:srgbClr val="000000"/>
              </a:solidFill>
              <a:uFill>
                <a:solidFill>
                  <a:srgbClr val="ffffff"/>
                </a:solidFill>
              </a:uFill>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PlaceHolder 1"/>
          <p:cNvSpPr>
            <a:spLocks noGrp="1"/>
          </p:cNvSpPr>
          <p:nvPr>
            <p:ph type="body"/>
          </p:nvPr>
        </p:nvSpPr>
        <p:spPr>
          <a:xfrm>
            <a:off x="675720" y="4686480"/>
            <a:ext cx="5384160" cy="4438800"/>
          </a:xfrm>
          <a:prstGeom prst="rect">
            <a:avLst/>
          </a:prstGeom>
        </p:spPr>
        <p:txBody>
          <a:bodyPr/>
          <a:p>
            <a:endParaRPr b="0" lang="ru-RU" sz="2000" spc="-1" strike="noStrike">
              <a:solidFill>
                <a:srgbClr val="000000"/>
              </a:solidFill>
              <a:uFill>
                <a:solidFill>
                  <a:srgbClr val="ffffff"/>
                </a:solidFill>
              </a:uFill>
              <a:latin typeface="Arial"/>
            </a:endParaRPr>
          </a:p>
        </p:txBody>
      </p:sp>
      <p:sp>
        <p:nvSpPr>
          <p:cNvPr id="249" name="TextShape 2"/>
          <p:cNvSpPr txBox="1"/>
          <p:nvPr/>
        </p:nvSpPr>
        <p:spPr>
          <a:xfrm>
            <a:off x="3814920" y="9371520"/>
            <a:ext cx="2918880" cy="492840"/>
          </a:xfrm>
          <a:prstGeom prst="rect">
            <a:avLst/>
          </a:prstGeom>
          <a:noFill/>
          <a:ln w="9360">
            <a:noFill/>
          </a:ln>
        </p:spPr>
        <p:txBody>
          <a:bodyPr anchor="b"/>
          <a:p>
            <a:pPr algn="r">
              <a:lnSpc>
                <a:spcPct val="100000"/>
              </a:lnSpc>
            </a:pPr>
            <a:fld id="{197F9BF7-6C3E-464D-B9D2-D296C26977DD}" type="slidenum">
              <a:rPr b="0" lang="ru-RU" sz="1200" spc="-1" strike="noStrike">
                <a:solidFill>
                  <a:srgbClr val="000000"/>
                </a:solidFill>
                <a:uFill>
                  <a:solidFill>
                    <a:srgbClr val="ffffff"/>
                  </a:solidFill>
                </a:uFill>
                <a:latin typeface="Arial"/>
              </a:rPr>
              <a:t>&lt;номер&gt;</a:t>
            </a:fld>
            <a:endParaRPr b="0" lang="ru-RU" sz="1400" spc="-1" strike="noStrike">
              <a:solidFill>
                <a:srgbClr val="000000"/>
              </a:solidFill>
              <a:uFill>
                <a:solidFill>
                  <a:srgbClr val="ffffff"/>
                </a:solidFill>
              </a:u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PlaceHolder 1"/>
          <p:cNvSpPr>
            <a:spLocks noGrp="1"/>
          </p:cNvSpPr>
          <p:nvPr>
            <p:ph type="body"/>
          </p:nvPr>
        </p:nvSpPr>
        <p:spPr>
          <a:xfrm>
            <a:off x="675720" y="4686480"/>
            <a:ext cx="5384160" cy="4438800"/>
          </a:xfrm>
          <a:prstGeom prst="rect">
            <a:avLst/>
          </a:prstGeom>
        </p:spPr>
        <p:txBody>
          <a:bodyPr/>
          <a:p>
            <a:endParaRPr b="0" lang="ru-RU" sz="2000" spc="-1" strike="noStrike">
              <a:solidFill>
                <a:srgbClr val="000000"/>
              </a:solidFill>
              <a:uFill>
                <a:solidFill>
                  <a:srgbClr val="ffffff"/>
                </a:solidFill>
              </a:uFill>
              <a:latin typeface="Arial"/>
            </a:endParaRPr>
          </a:p>
        </p:txBody>
      </p:sp>
      <p:sp>
        <p:nvSpPr>
          <p:cNvPr id="251" name="TextShape 2"/>
          <p:cNvSpPr txBox="1"/>
          <p:nvPr/>
        </p:nvSpPr>
        <p:spPr>
          <a:xfrm>
            <a:off x="3814920" y="9371520"/>
            <a:ext cx="2918880" cy="492840"/>
          </a:xfrm>
          <a:prstGeom prst="rect">
            <a:avLst/>
          </a:prstGeom>
          <a:noFill/>
          <a:ln w="9360">
            <a:noFill/>
          </a:ln>
        </p:spPr>
        <p:txBody>
          <a:bodyPr anchor="b"/>
          <a:p>
            <a:pPr algn="r">
              <a:lnSpc>
                <a:spcPct val="100000"/>
              </a:lnSpc>
            </a:pPr>
            <a:fld id="{3FD4C194-D971-4A29-9E2D-6C77D10145F7}" type="slidenum">
              <a:rPr b="0" lang="ru-RU" sz="1200" spc="-1" strike="noStrike">
                <a:solidFill>
                  <a:srgbClr val="000000"/>
                </a:solidFill>
                <a:uFill>
                  <a:solidFill>
                    <a:srgbClr val="ffffff"/>
                  </a:solidFill>
                </a:uFill>
                <a:latin typeface="Arial"/>
              </a:rPr>
              <a:t>&lt;номер&gt;</a:t>
            </a:fld>
            <a:endParaRPr b="0" lang="ru-RU" sz="1400" spc="-1" strike="noStrike">
              <a:solidFill>
                <a:srgbClr val="000000"/>
              </a:solidFill>
              <a:uFill>
                <a:solidFill>
                  <a:srgbClr val="ffffff"/>
                </a:solidFill>
              </a:u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PlaceHolder 1"/>
          <p:cNvSpPr>
            <a:spLocks noGrp="1"/>
          </p:cNvSpPr>
          <p:nvPr>
            <p:ph type="body"/>
          </p:nvPr>
        </p:nvSpPr>
        <p:spPr>
          <a:xfrm>
            <a:off x="675720" y="4686480"/>
            <a:ext cx="5384160" cy="4438800"/>
          </a:xfrm>
          <a:prstGeom prst="rect">
            <a:avLst/>
          </a:prstGeom>
        </p:spPr>
        <p:txBody>
          <a:bodyPr/>
          <a:p>
            <a:endParaRPr b="0" lang="ru-RU" sz="2000" spc="-1" strike="noStrike">
              <a:solidFill>
                <a:srgbClr val="000000"/>
              </a:solidFill>
              <a:uFill>
                <a:solidFill>
                  <a:srgbClr val="ffffff"/>
                </a:solidFill>
              </a:uFill>
              <a:latin typeface="Arial"/>
            </a:endParaRPr>
          </a:p>
        </p:txBody>
      </p:sp>
      <p:sp>
        <p:nvSpPr>
          <p:cNvPr id="253" name="TextShape 2"/>
          <p:cNvSpPr txBox="1"/>
          <p:nvPr/>
        </p:nvSpPr>
        <p:spPr>
          <a:xfrm>
            <a:off x="3814920" y="9371520"/>
            <a:ext cx="2918880" cy="492840"/>
          </a:xfrm>
          <a:prstGeom prst="rect">
            <a:avLst/>
          </a:prstGeom>
          <a:noFill/>
          <a:ln w="9360">
            <a:noFill/>
          </a:ln>
        </p:spPr>
        <p:txBody>
          <a:bodyPr anchor="b"/>
          <a:p>
            <a:pPr algn="r">
              <a:lnSpc>
                <a:spcPct val="100000"/>
              </a:lnSpc>
            </a:pPr>
            <a:fld id="{66847244-444B-43EF-82F6-CE813C0EFFBF}" type="slidenum">
              <a:rPr b="0" lang="ru-RU" sz="1200" spc="-1" strike="noStrike">
                <a:solidFill>
                  <a:srgbClr val="000000"/>
                </a:solidFill>
                <a:uFill>
                  <a:solidFill>
                    <a:srgbClr val="ffffff"/>
                  </a:solidFill>
                </a:uFill>
                <a:latin typeface="Arial"/>
              </a:rPr>
              <a:t>&lt;номер&gt;</a:t>
            </a:fld>
            <a:endParaRPr b="0" lang="ru-RU" sz="1400" spc="-1" strike="noStrike">
              <a:solidFill>
                <a:srgbClr val="000000"/>
              </a:solidFill>
              <a:uFill>
                <a:solidFill>
                  <a:srgbClr val="ffffff"/>
                </a:solidFill>
              </a:u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1"/>
          <p:cNvSpPr>
            <a:spLocks noGrp="1"/>
          </p:cNvSpPr>
          <p:nvPr>
            <p:ph type="body"/>
          </p:nvPr>
        </p:nvSpPr>
        <p:spPr>
          <a:xfrm>
            <a:off x="675720" y="4686480"/>
            <a:ext cx="5384160" cy="4438800"/>
          </a:xfrm>
          <a:prstGeom prst="rect">
            <a:avLst/>
          </a:prstGeom>
        </p:spPr>
        <p:txBody>
          <a:bodyPr/>
          <a:p>
            <a:endParaRPr b="0" lang="ru-RU" sz="2000" spc="-1" strike="noStrike">
              <a:solidFill>
                <a:srgbClr val="000000"/>
              </a:solidFill>
              <a:uFill>
                <a:solidFill>
                  <a:srgbClr val="ffffff"/>
                </a:solidFill>
              </a:uFill>
              <a:latin typeface="Arial"/>
            </a:endParaRPr>
          </a:p>
        </p:txBody>
      </p:sp>
      <p:sp>
        <p:nvSpPr>
          <p:cNvPr id="255" name="TextShape 2"/>
          <p:cNvSpPr txBox="1"/>
          <p:nvPr/>
        </p:nvSpPr>
        <p:spPr>
          <a:xfrm>
            <a:off x="3814920" y="9371520"/>
            <a:ext cx="2918880" cy="492840"/>
          </a:xfrm>
          <a:prstGeom prst="rect">
            <a:avLst/>
          </a:prstGeom>
          <a:noFill/>
          <a:ln w="9360">
            <a:noFill/>
          </a:ln>
        </p:spPr>
        <p:txBody>
          <a:bodyPr anchor="b"/>
          <a:p>
            <a:pPr algn="r">
              <a:lnSpc>
                <a:spcPct val="100000"/>
              </a:lnSpc>
            </a:pPr>
            <a:fld id="{A56BBF1B-3E76-4ED6-A5C6-726727F8FC36}" type="slidenum">
              <a:rPr b="0" lang="ru-RU" sz="1200" spc="-1" strike="noStrike">
                <a:solidFill>
                  <a:srgbClr val="000000"/>
                </a:solidFill>
                <a:uFill>
                  <a:solidFill>
                    <a:srgbClr val="ffffff"/>
                  </a:solidFill>
                </a:uFill>
                <a:latin typeface="Arial"/>
              </a:rPr>
              <a:t>&lt;номер&gt;</a:t>
            </a:fld>
            <a:endParaRPr b="0" lang="ru-RU" sz="1400" spc="-1" strike="noStrike">
              <a:solidFill>
                <a:srgbClr val="000000"/>
              </a:solidFill>
              <a:uFill>
                <a:solidFill>
                  <a:srgbClr val="ffffff"/>
                </a:solidFill>
              </a:uFill>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PlaceHolder 1"/>
          <p:cNvSpPr>
            <a:spLocks noGrp="1"/>
          </p:cNvSpPr>
          <p:nvPr>
            <p:ph type="body"/>
          </p:nvPr>
        </p:nvSpPr>
        <p:spPr>
          <a:xfrm>
            <a:off x="675720" y="4686480"/>
            <a:ext cx="5384160" cy="4438800"/>
          </a:xfrm>
          <a:prstGeom prst="rect">
            <a:avLst/>
          </a:prstGeom>
        </p:spPr>
        <p:txBody>
          <a:bodyPr/>
          <a:p>
            <a:endParaRPr b="0" lang="ru-RU" sz="2000" spc="-1" strike="noStrike">
              <a:solidFill>
                <a:srgbClr val="000000"/>
              </a:solidFill>
              <a:uFill>
                <a:solidFill>
                  <a:srgbClr val="ffffff"/>
                </a:solidFill>
              </a:uFill>
              <a:latin typeface="Arial"/>
            </a:endParaRPr>
          </a:p>
        </p:txBody>
      </p:sp>
      <p:sp>
        <p:nvSpPr>
          <p:cNvPr id="257" name="TextShape 2"/>
          <p:cNvSpPr txBox="1"/>
          <p:nvPr/>
        </p:nvSpPr>
        <p:spPr>
          <a:xfrm>
            <a:off x="3814920" y="9371520"/>
            <a:ext cx="2918880" cy="492840"/>
          </a:xfrm>
          <a:prstGeom prst="rect">
            <a:avLst/>
          </a:prstGeom>
          <a:noFill/>
          <a:ln w="9360">
            <a:noFill/>
          </a:ln>
        </p:spPr>
        <p:txBody>
          <a:bodyPr anchor="b"/>
          <a:p>
            <a:pPr algn="r">
              <a:lnSpc>
                <a:spcPct val="100000"/>
              </a:lnSpc>
            </a:pPr>
            <a:fld id="{E73183D1-C1CC-442E-95F2-DC9EFB6AD9B0}" type="slidenum">
              <a:rPr b="0" lang="ru-RU" sz="1200" spc="-1" strike="noStrike">
                <a:solidFill>
                  <a:srgbClr val="000000"/>
                </a:solidFill>
                <a:uFill>
                  <a:solidFill>
                    <a:srgbClr val="ffffff"/>
                  </a:solidFill>
                </a:uFill>
                <a:latin typeface="Arial"/>
              </a:rPr>
              <a:t>&lt;номер&gt;</a:t>
            </a:fld>
            <a:endParaRPr b="0" lang="ru-RU" sz="1400" spc="-1" strike="noStrike">
              <a:solidFill>
                <a:srgbClr val="000000"/>
              </a:solidFill>
              <a:uFill>
                <a:solidFill>
                  <a:srgbClr val="ffffff"/>
                </a:solidFill>
              </a:u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PlaceHolder 1"/>
          <p:cNvSpPr>
            <a:spLocks noGrp="1"/>
          </p:cNvSpPr>
          <p:nvPr>
            <p:ph type="body"/>
          </p:nvPr>
        </p:nvSpPr>
        <p:spPr>
          <a:xfrm>
            <a:off x="675720" y="4686480"/>
            <a:ext cx="5384160" cy="4438800"/>
          </a:xfrm>
          <a:prstGeom prst="rect">
            <a:avLst/>
          </a:prstGeom>
        </p:spPr>
        <p:txBody>
          <a:bodyPr/>
          <a:p>
            <a:endParaRPr b="0" lang="ru-RU" sz="2000" spc="-1" strike="noStrike">
              <a:solidFill>
                <a:srgbClr val="000000"/>
              </a:solidFill>
              <a:uFill>
                <a:solidFill>
                  <a:srgbClr val="ffffff"/>
                </a:solidFill>
              </a:uFill>
              <a:latin typeface="Arial"/>
            </a:endParaRPr>
          </a:p>
        </p:txBody>
      </p:sp>
      <p:sp>
        <p:nvSpPr>
          <p:cNvPr id="259" name="TextShape 2"/>
          <p:cNvSpPr txBox="1"/>
          <p:nvPr/>
        </p:nvSpPr>
        <p:spPr>
          <a:xfrm>
            <a:off x="3814920" y="9371520"/>
            <a:ext cx="2918880" cy="492840"/>
          </a:xfrm>
          <a:prstGeom prst="rect">
            <a:avLst/>
          </a:prstGeom>
          <a:noFill/>
          <a:ln w="9360">
            <a:noFill/>
          </a:ln>
        </p:spPr>
        <p:txBody>
          <a:bodyPr anchor="b"/>
          <a:p>
            <a:pPr algn="r">
              <a:lnSpc>
                <a:spcPct val="100000"/>
              </a:lnSpc>
            </a:pPr>
            <a:fld id="{3A9921FB-8AB0-4D85-80E1-F581356F0D08}" type="slidenum">
              <a:rPr b="0" lang="ru-RU" sz="1200" spc="-1" strike="noStrike">
                <a:solidFill>
                  <a:srgbClr val="000000"/>
                </a:solidFill>
                <a:uFill>
                  <a:solidFill>
                    <a:srgbClr val="ffffff"/>
                  </a:solidFill>
                </a:uFill>
                <a:latin typeface="Arial"/>
              </a:rPr>
              <a:t>&lt;номер&gt;</a:t>
            </a:fld>
            <a:endParaRPr b="0" lang="ru-RU" sz="1400" spc="-1" strike="noStrike">
              <a:solidFill>
                <a:srgbClr val="000000"/>
              </a:solidFill>
              <a:uFill>
                <a:solidFill>
                  <a:srgbClr val="ffffff"/>
                </a:solidFill>
              </a:u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PlaceHolder 1"/>
          <p:cNvSpPr>
            <a:spLocks noGrp="1"/>
          </p:cNvSpPr>
          <p:nvPr>
            <p:ph type="body"/>
          </p:nvPr>
        </p:nvSpPr>
        <p:spPr>
          <a:xfrm>
            <a:off x="675720" y="4686480"/>
            <a:ext cx="5384160" cy="4438800"/>
          </a:xfrm>
          <a:prstGeom prst="rect">
            <a:avLst/>
          </a:prstGeom>
        </p:spPr>
        <p:txBody>
          <a:bodyPr/>
          <a:p>
            <a:endParaRPr b="0" lang="ru-RU" sz="2000" spc="-1" strike="noStrike">
              <a:solidFill>
                <a:srgbClr val="000000"/>
              </a:solidFill>
              <a:uFill>
                <a:solidFill>
                  <a:srgbClr val="ffffff"/>
                </a:solidFill>
              </a:uFill>
              <a:latin typeface="Arial"/>
            </a:endParaRPr>
          </a:p>
        </p:txBody>
      </p:sp>
      <p:sp>
        <p:nvSpPr>
          <p:cNvPr id="261" name="TextShape 2"/>
          <p:cNvSpPr txBox="1"/>
          <p:nvPr/>
        </p:nvSpPr>
        <p:spPr>
          <a:xfrm>
            <a:off x="3814920" y="9371520"/>
            <a:ext cx="2918880" cy="492840"/>
          </a:xfrm>
          <a:prstGeom prst="rect">
            <a:avLst/>
          </a:prstGeom>
          <a:noFill/>
          <a:ln w="9360">
            <a:noFill/>
          </a:ln>
        </p:spPr>
        <p:txBody>
          <a:bodyPr anchor="b"/>
          <a:p>
            <a:pPr algn="r">
              <a:lnSpc>
                <a:spcPct val="100000"/>
              </a:lnSpc>
            </a:pPr>
            <a:fld id="{82080035-865A-4165-A829-7D5CE3F666B1}" type="slidenum">
              <a:rPr b="0" lang="ru-RU" sz="1200" spc="-1" strike="noStrike">
                <a:solidFill>
                  <a:srgbClr val="000000"/>
                </a:solidFill>
                <a:uFill>
                  <a:solidFill>
                    <a:srgbClr val="ffffff"/>
                  </a:solidFill>
                </a:uFill>
                <a:latin typeface="Arial"/>
              </a:rPr>
              <a:t>&lt;номер&gt;</a:t>
            </a:fld>
            <a:endParaRPr b="0" lang="ru-RU" sz="1400" spc="-1" strike="noStrike">
              <a:solidFill>
                <a:srgbClr val="000000"/>
              </a:solidFill>
              <a:uFill>
                <a:solidFill>
                  <a:srgbClr val="ffffff"/>
                </a:solidFill>
              </a:u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PlaceHolder 1"/>
          <p:cNvSpPr>
            <a:spLocks noGrp="1"/>
          </p:cNvSpPr>
          <p:nvPr>
            <p:ph type="body"/>
          </p:nvPr>
        </p:nvSpPr>
        <p:spPr>
          <a:xfrm>
            <a:off x="675720" y="4686480"/>
            <a:ext cx="5384160" cy="4438800"/>
          </a:xfrm>
          <a:prstGeom prst="rect">
            <a:avLst/>
          </a:prstGeom>
        </p:spPr>
        <p:txBody>
          <a:bodyPr/>
          <a:p>
            <a:endParaRPr b="0" lang="ru-RU" sz="2000" spc="-1" strike="noStrike">
              <a:solidFill>
                <a:srgbClr val="000000"/>
              </a:solidFill>
              <a:uFill>
                <a:solidFill>
                  <a:srgbClr val="ffffff"/>
                </a:solidFill>
              </a:uFill>
              <a:latin typeface="Arial"/>
            </a:endParaRPr>
          </a:p>
        </p:txBody>
      </p:sp>
      <p:sp>
        <p:nvSpPr>
          <p:cNvPr id="263" name="TextShape 2"/>
          <p:cNvSpPr txBox="1"/>
          <p:nvPr/>
        </p:nvSpPr>
        <p:spPr>
          <a:xfrm>
            <a:off x="3814920" y="9371520"/>
            <a:ext cx="2918880" cy="492840"/>
          </a:xfrm>
          <a:prstGeom prst="rect">
            <a:avLst/>
          </a:prstGeom>
          <a:noFill/>
          <a:ln w="9360">
            <a:noFill/>
          </a:ln>
        </p:spPr>
        <p:txBody>
          <a:bodyPr anchor="b"/>
          <a:p>
            <a:pPr algn="r">
              <a:lnSpc>
                <a:spcPct val="100000"/>
              </a:lnSpc>
            </a:pPr>
            <a:fld id="{0E6DADBD-E124-4794-8106-805307606453}" type="slidenum">
              <a:rPr b="0" lang="ru-RU" sz="1200" spc="-1" strike="noStrike">
                <a:solidFill>
                  <a:srgbClr val="000000"/>
                </a:solidFill>
                <a:uFill>
                  <a:solidFill>
                    <a:srgbClr val="ffffff"/>
                  </a:solidFill>
                </a:uFill>
                <a:latin typeface="Arial"/>
              </a:rPr>
              <a:t>&lt;номер&gt;</a:t>
            </a:fld>
            <a:endParaRPr b="0" lang="ru-RU" sz="14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22840"/>
            <a:ext cx="8229240" cy="1246680"/>
          </a:xfrm>
          <a:prstGeom prst="rect">
            <a:avLst/>
          </a:prstGeom>
        </p:spPr>
        <p:txBody>
          <a:bodyPr lIns="0" rIns="0" tIns="0" bIns="0" anchor="ctr"/>
          <a:p>
            <a:endParaRPr b="0" lang="ru-RU" sz="4400" spc="-1" strike="noStrike">
              <a:solidFill>
                <a:srgbClr val="000000"/>
              </a:solidFill>
              <a:uFill>
                <a:solidFill>
                  <a:srgbClr val="ffffff"/>
                </a:solidFill>
              </a:uFill>
              <a:latin typeface="Arial"/>
            </a:endParaRPr>
          </a:p>
        </p:txBody>
      </p:sp>
      <p:sp>
        <p:nvSpPr>
          <p:cNvPr id="30" name="PlaceHolder 2"/>
          <p:cNvSpPr>
            <a:spLocks noGrp="1"/>
          </p:cNvSpPr>
          <p:nvPr>
            <p:ph type="body"/>
          </p:nvPr>
        </p:nvSpPr>
        <p:spPr>
          <a:xfrm>
            <a:off x="457200" y="1604520"/>
            <a:ext cx="822924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31" name="PlaceHolder 3"/>
          <p:cNvSpPr>
            <a:spLocks noGrp="1"/>
          </p:cNvSpPr>
          <p:nvPr>
            <p:ph type="body"/>
          </p:nvPr>
        </p:nvSpPr>
        <p:spPr>
          <a:xfrm>
            <a:off x="457200" y="3682080"/>
            <a:ext cx="822924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22840"/>
            <a:ext cx="8229240" cy="1246680"/>
          </a:xfrm>
          <a:prstGeom prst="rect">
            <a:avLst/>
          </a:prstGeom>
        </p:spPr>
        <p:txBody>
          <a:bodyPr lIns="0" rIns="0" tIns="0" bIns="0" anchor="ctr"/>
          <a:p>
            <a:endParaRPr b="0" lang="ru-RU" sz="4400" spc="-1" strike="noStrike">
              <a:solidFill>
                <a:srgbClr val="000000"/>
              </a:solidFill>
              <a:uFill>
                <a:solidFill>
                  <a:srgbClr val="ffffff"/>
                </a:solidFill>
              </a:uFill>
              <a:latin typeface="Arial"/>
            </a:endParaRPr>
          </a:p>
        </p:txBody>
      </p:sp>
      <p:sp>
        <p:nvSpPr>
          <p:cNvPr id="33" name="PlaceHolder 2"/>
          <p:cNvSpPr>
            <a:spLocks noGrp="1"/>
          </p:cNvSpPr>
          <p:nvPr>
            <p:ph type="body"/>
          </p:nvPr>
        </p:nvSpPr>
        <p:spPr>
          <a:xfrm>
            <a:off x="45720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34" name="PlaceHolder 3"/>
          <p:cNvSpPr>
            <a:spLocks noGrp="1"/>
          </p:cNvSpPr>
          <p:nvPr>
            <p:ph type="body"/>
          </p:nvPr>
        </p:nvSpPr>
        <p:spPr>
          <a:xfrm>
            <a:off x="467424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35" name="PlaceHolder 4"/>
          <p:cNvSpPr>
            <a:spLocks noGrp="1"/>
          </p:cNvSpPr>
          <p:nvPr>
            <p:ph type="body"/>
          </p:nvPr>
        </p:nvSpPr>
        <p:spPr>
          <a:xfrm>
            <a:off x="4674240" y="368208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36" name="PlaceHolder 5"/>
          <p:cNvSpPr>
            <a:spLocks noGrp="1"/>
          </p:cNvSpPr>
          <p:nvPr>
            <p:ph type="body"/>
          </p:nvPr>
        </p:nvSpPr>
        <p:spPr>
          <a:xfrm>
            <a:off x="457200" y="368208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22840"/>
            <a:ext cx="8229240" cy="1246680"/>
          </a:xfrm>
          <a:prstGeom prst="rect">
            <a:avLst/>
          </a:prstGeom>
        </p:spPr>
        <p:txBody>
          <a:bodyPr lIns="0" rIns="0" tIns="0" bIns="0" anchor="ctr"/>
          <a:p>
            <a:endParaRPr b="0" lang="ru-RU" sz="4400" spc="-1" strike="noStrike">
              <a:solidFill>
                <a:srgbClr val="000000"/>
              </a:solidFill>
              <a:uFill>
                <a:solidFill>
                  <a:srgbClr val="ffffff"/>
                </a:solidFill>
              </a:uFill>
              <a:latin typeface="Arial"/>
            </a:endParaRPr>
          </a:p>
        </p:txBody>
      </p:sp>
      <p:sp>
        <p:nvSpPr>
          <p:cNvPr id="38" name="PlaceHolder 2"/>
          <p:cNvSpPr>
            <a:spLocks noGrp="1"/>
          </p:cNvSpPr>
          <p:nvPr>
            <p:ph type="body"/>
          </p:nvPr>
        </p:nvSpPr>
        <p:spPr>
          <a:xfrm>
            <a:off x="457200" y="1604520"/>
            <a:ext cx="26496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39" name="PlaceHolder 3"/>
          <p:cNvSpPr>
            <a:spLocks noGrp="1"/>
          </p:cNvSpPr>
          <p:nvPr>
            <p:ph type="body"/>
          </p:nvPr>
        </p:nvSpPr>
        <p:spPr>
          <a:xfrm>
            <a:off x="3239640" y="1604520"/>
            <a:ext cx="26496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40" name="PlaceHolder 4"/>
          <p:cNvSpPr>
            <a:spLocks noGrp="1"/>
          </p:cNvSpPr>
          <p:nvPr>
            <p:ph type="body"/>
          </p:nvPr>
        </p:nvSpPr>
        <p:spPr>
          <a:xfrm>
            <a:off x="6022080" y="1604520"/>
            <a:ext cx="26496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41" name="PlaceHolder 5"/>
          <p:cNvSpPr>
            <a:spLocks noGrp="1"/>
          </p:cNvSpPr>
          <p:nvPr>
            <p:ph type="body"/>
          </p:nvPr>
        </p:nvSpPr>
        <p:spPr>
          <a:xfrm>
            <a:off x="6022080" y="3682080"/>
            <a:ext cx="26496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42" name="PlaceHolder 6"/>
          <p:cNvSpPr>
            <a:spLocks noGrp="1"/>
          </p:cNvSpPr>
          <p:nvPr>
            <p:ph type="body"/>
          </p:nvPr>
        </p:nvSpPr>
        <p:spPr>
          <a:xfrm>
            <a:off x="3239640" y="3682080"/>
            <a:ext cx="26496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43" name="PlaceHolder 7"/>
          <p:cNvSpPr>
            <a:spLocks noGrp="1"/>
          </p:cNvSpPr>
          <p:nvPr>
            <p:ph type="body"/>
          </p:nvPr>
        </p:nvSpPr>
        <p:spPr>
          <a:xfrm>
            <a:off x="457200" y="3682080"/>
            <a:ext cx="26496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22840"/>
            <a:ext cx="8229240" cy="1246680"/>
          </a:xfrm>
          <a:prstGeom prst="rect">
            <a:avLst/>
          </a:prstGeom>
        </p:spPr>
        <p:txBody>
          <a:bodyPr lIns="0" rIns="0" tIns="0" bIns="0" anchor="ctr"/>
          <a:p>
            <a:endParaRPr b="0" lang="ru-RU" sz="4400" spc="-1" strike="noStrike">
              <a:solidFill>
                <a:srgbClr val="000000"/>
              </a:solidFill>
              <a:uFill>
                <a:solidFill>
                  <a:srgbClr val="ffffff"/>
                </a:solidFill>
              </a:uFill>
              <a:latin typeface="Arial"/>
            </a:endParaRPr>
          </a:p>
        </p:txBody>
      </p:sp>
      <p:sp>
        <p:nvSpPr>
          <p:cNvPr id="55"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ru-RU"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22840"/>
            <a:ext cx="8229240" cy="1246680"/>
          </a:xfrm>
          <a:prstGeom prst="rect">
            <a:avLst/>
          </a:prstGeom>
        </p:spPr>
        <p:txBody>
          <a:bodyPr lIns="0" rIns="0" tIns="0" bIns="0" anchor="ctr"/>
          <a:p>
            <a:endParaRPr b="0" lang="ru-RU" sz="4400" spc="-1" strike="noStrike">
              <a:solidFill>
                <a:srgbClr val="000000"/>
              </a:solidFill>
              <a:uFill>
                <a:solidFill>
                  <a:srgbClr val="ffffff"/>
                </a:solidFill>
              </a:uFill>
              <a:latin typeface="Arial"/>
            </a:endParaRPr>
          </a:p>
        </p:txBody>
      </p:sp>
      <p:sp>
        <p:nvSpPr>
          <p:cNvPr id="57" name="PlaceHolder 2"/>
          <p:cNvSpPr>
            <a:spLocks noGrp="1"/>
          </p:cNvSpPr>
          <p:nvPr>
            <p:ph type="body"/>
          </p:nvPr>
        </p:nvSpPr>
        <p:spPr>
          <a:xfrm>
            <a:off x="457200" y="1604520"/>
            <a:ext cx="8229240" cy="397728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22840"/>
            <a:ext cx="8229240" cy="1246680"/>
          </a:xfrm>
          <a:prstGeom prst="rect">
            <a:avLst/>
          </a:prstGeom>
        </p:spPr>
        <p:txBody>
          <a:bodyPr lIns="0" rIns="0" tIns="0" bIns="0" anchor="ctr"/>
          <a:p>
            <a:endParaRPr b="0" lang="ru-RU" sz="4400" spc="-1" strike="noStrike">
              <a:solidFill>
                <a:srgbClr val="000000"/>
              </a:solidFill>
              <a:uFill>
                <a:solidFill>
                  <a:srgbClr val="ffffff"/>
                </a:solidFill>
              </a:uFill>
              <a:latin typeface="Arial"/>
            </a:endParaRPr>
          </a:p>
        </p:txBody>
      </p:sp>
      <p:sp>
        <p:nvSpPr>
          <p:cNvPr id="59" name="PlaceHolder 2"/>
          <p:cNvSpPr>
            <a:spLocks noGrp="1"/>
          </p:cNvSpPr>
          <p:nvPr>
            <p:ph type="body"/>
          </p:nvPr>
        </p:nvSpPr>
        <p:spPr>
          <a:xfrm>
            <a:off x="457200" y="1604520"/>
            <a:ext cx="4015800" cy="397728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60" name="PlaceHolder 3"/>
          <p:cNvSpPr>
            <a:spLocks noGrp="1"/>
          </p:cNvSpPr>
          <p:nvPr>
            <p:ph type="body"/>
          </p:nvPr>
        </p:nvSpPr>
        <p:spPr>
          <a:xfrm>
            <a:off x="4674240" y="1604520"/>
            <a:ext cx="4015800" cy="397728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22840"/>
            <a:ext cx="8229240" cy="1246680"/>
          </a:xfrm>
          <a:prstGeom prst="rect">
            <a:avLst/>
          </a:prstGeom>
        </p:spPr>
        <p:txBody>
          <a:bodyPr lIns="0" rIns="0" tIns="0" bIns="0" anchor="ctr"/>
          <a:p>
            <a:endParaRPr b="0" lang="ru-RU"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ru-RU"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22840"/>
            <a:ext cx="8229240" cy="1246680"/>
          </a:xfrm>
          <a:prstGeom prst="rect">
            <a:avLst/>
          </a:prstGeom>
        </p:spPr>
        <p:txBody>
          <a:bodyPr lIns="0" rIns="0" tIns="0" bIns="0" anchor="ctr"/>
          <a:p>
            <a:endParaRPr b="0" lang="ru-RU" sz="4400" spc="-1" strike="noStrike">
              <a:solidFill>
                <a:srgbClr val="000000"/>
              </a:solidFill>
              <a:uFill>
                <a:solidFill>
                  <a:srgbClr val="ffffff"/>
                </a:solidFill>
              </a:uFill>
              <a:latin typeface="Arial"/>
            </a:endParaRPr>
          </a:p>
        </p:txBody>
      </p:sp>
      <p:sp>
        <p:nvSpPr>
          <p:cNvPr id="64" name="PlaceHolder 2"/>
          <p:cNvSpPr>
            <a:spLocks noGrp="1"/>
          </p:cNvSpPr>
          <p:nvPr>
            <p:ph type="body"/>
          </p:nvPr>
        </p:nvSpPr>
        <p:spPr>
          <a:xfrm>
            <a:off x="45720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65" name="PlaceHolder 3"/>
          <p:cNvSpPr>
            <a:spLocks noGrp="1"/>
          </p:cNvSpPr>
          <p:nvPr>
            <p:ph type="body"/>
          </p:nvPr>
        </p:nvSpPr>
        <p:spPr>
          <a:xfrm>
            <a:off x="457200" y="368208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66" name="PlaceHolder 4"/>
          <p:cNvSpPr>
            <a:spLocks noGrp="1"/>
          </p:cNvSpPr>
          <p:nvPr>
            <p:ph type="body"/>
          </p:nvPr>
        </p:nvSpPr>
        <p:spPr>
          <a:xfrm>
            <a:off x="4674240" y="1604520"/>
            <a:ext cx="4015800" cy="397728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22840"/>
            <a:ext cx="8229240" cy="1246680"/>
          </a:xfrm>
          <a:prstGeom prst="rect">
            <a:avLst/>
          </a:prstGeom>
        </p:spPr>
        <p:txBody>
          <a:bodyPr lIns="0" rIns="0" tIns="0" bIns="0" anchor="ctr"/>
          <a:p>
            <a:endParaRPr b="0" lang="ru-RU" sz="4400" spc="-1" strike="noStrike">
              <a:solidFill>
                <a:srgbClr val="000000"/>
              </a:solidFill>
              <a:uFill>
                <a:solidFill>
                  <a:srgbClr val="ffffff"/>
                </a:solidFill>
              </a:uFill>
              <a:latin typeface="Arial"/>
            </a:endParaRPr>
          </a:p>
        </p:txBody>
      </p:sp>
      <p:sp>
        <p:nvSpPr>
          <p:cNvPr id="9"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ru-RU"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22840"/>
            <a:ext cx="8229240" cy="1246680"/>
          </a:xfrm>
          <a:prstGeom prst="rect">
            <a:avLst/>
          </a:prstGeom>
        </p:spPr>
        <p:txBody>
          <a:bodyPr lIns="0" rIns="0" tIns="0" bIns="0" anchor="ctr"/>
          <a:p>
            <a:endParaRPr b="0" lang="ru-RU" sz="4400" spc="-1" strike="noStrike">
              <a:solidFill>
                <a:srgbClr val="000000"/>
              </a:solidFill>
              <a:uFill>
                <a:solidFill>
                  <a:srgbClr val="ffffff"/>
                </a:solidFill>
              </a:uFill>
              <a:latin typeface="Arial"/>
            </a:endParaRPr>
          </a:p>
        </p:txBody>
      </p:sp>
      <p:sp>
        <p:nvSpPr>
          <p:cNvPr id="68" name="PlaceHolder 2"/>
          <p:cNvSpPr>
            <a:spLocks noGrp="1"/>
          </p:cNvSpPr>
          <p:nvPr>
            <p:ph type="body"/>
          </p:nvPr>
        </p:nvSpPr>
        <p:spPr>
          <a:xfrm>
            <a:off x="457200" y="1604520"/>
            <a:ext cx="4015800" cy="397728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69" name="PlaceHolder 3"/>
          <p:cNvSpPr>
            <a:spLocks noGrp="1"/>
          </p:cNvSpPr>
          <p:nvPr>
            <p:ph type="body"/>
          </p:nvPr>
        </p:nvSpPr>
        <p:spPr>
          <a:xfrm>
            <a:off x="467424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70" name="PlaceHolder 4"/>
          <p:cNvSpPr>
            <a:spLocks noGrp="1"/>
          </p:cNvSpPr>
          <p:nvPr>
            <p:ph type="body"/>
          </p:nvPr>
        </p:nvSpPr>
        <p:spPr>
          <a:xfrm>
            <a:off x="4674240" y="368208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22840"/>
            <a:ext cx="8229240" cy="1246680"/>
          </a:xfrm>
          <a:prstGeom prst="rect">
            <a:avLst/>
          </a:prstGeom>
        </p:spPr>
        <p:txBody>
          <a:bodyPr lIns="0" rIns="0" tIns="0" bIns="0" anchor="ctr"/>
          <a:p>
            <a:endParaRPr b="0" lang="ru-RU" sz="4400" spc="-1" strike="noStrike">
              <a:solidFill>
                <a:srgbClr val="000000"/>
              </a:solidFill>
              <a:uFill>
                <a:solidFill>
                  <a:srgbClr val="ffffff"/>
                </a:solidFill>
              </a:uFill>
              <a:latin typeface="Arial"/>
            </a:endParaRPr>
          </a:p>
        </p:txBody>
      </p:sp>
      <p:sp>
        <p:nvSpPr>
          <p:cNvPr id="72" name="PlaceHolder 2"/>
          <p:cNvSpPr>
            <a:spLocks noGrp="1"/>
          </p:cNvSpPr>
          <p:nvPr>
            <p:ph type="body"/>
          </p:nvPr>
        </p:nvSpPr>
        <p:spPr>
          <a:xfrm>
            <a:off x="45720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73" name="PlaceHolder 3"/>
          <p:cNvSpPr>
            <a:spLocks noGrp="1"/>
          </p:cNvSpPr>
          <p:nvPr>
            <p:ph type="body"/>
          </p:nvPr>
        </p:nvSpPr>
        <p:spPr>
          <a:xfrm>
            <a:off x="467424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74" name="PlaceHolder 4"/>
          <p:cNvSpPr>
            <a:spLocks noGrp="1"/>
          </p:cNvSpPr>
          <p:nvPr>
            <p:ph type="body"/>
          </p:nvPr>
        </p:nvSpPr>
        <p:spPr>
          <a:xfrm>
            <a:off x="457200" y="3682080"/>
            <a:ext cx="822924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22840"/>
            <a:ext cx="8229240" cy="1246680"/>
          </a:xfrm>
          <a:prstGeom prst="rect">
            <a:avLst/>
          </a:prstGeom>
        </p:spPr>
        <p:txBody>
          <a:bodyPr lIns="0" rIns="0" tIns="0" bIns="0" anchor="ctr"/>
          <a:p>
            <a:endParaRPr b="0" lang="ru-RU" sz="4400" spc="-1" strike="noStrike">
              <a:solidFill>
                <a:srgbClr val="000000"/>
              </a:solidFill>
              <a:uFill>
                <a:solidFill>
                  <a:srgbClr val="ffffff"/>
                </a:solidFill>
              </a:uFill>
              <a:latin typeface="Arial"/>
            </a:endParaRPr>
          </a:p>
        </p:txBody>
      </p:sp>
      <p:sp>
        <p:nvSpPr>
          <p:cNvPr id="76" name="PlaceHolder 2"/>
          <p:cNvSpPr>
            <a:spLocks noGrp="1"/>
          </p:cNvSpPr>
          <p:nvPr>
            <p:ph type="body"/>
          </p:nvPr>
        </p:nvSpPr>
        <p:spPr>
          <a:xfrm>
            <a:off x="457200" y="1604520"/>
            <a:ext cx="822924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77" name="PlaceHolder 3"/>
          <p:cNvSpPr>
            <a:spLocks noGrp="1"/>
          </p:cNvSpPr>
          <p:nvPr>
            <p:ph type="body"/>
          </p:nvPr>
        </p:nvSpPr>
        <p:spPr>
          <a:xfrm>
            <a:off x="457200" y="3682080"/>
            <a:ext cx="822924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22840"/>
            <a:ext cx="8229240" cy="1246680"/>
          </a:xfrm>
          <a:prstGeom prst="rect">
            <a:avLst/>
          </a:prstGeom>
        </p:spPr>
        <p:txBody>
          <a:bodyPr lIns="0" rIns="0" tIns="0" bIns="0" anchor="ctr"/>
          <a:p>
            <a:endParaRPr b="0" lang="ru-RU" sz="4400" spc="-1" strike="noStrike">
              <a:solidFill>
                <a:srgbClr val="000000"/>
              </a:solidFill>
              <a:uFill>
                <a:solidFill>
                  <a:srgbClr val="ffffff"/>
                </a:solidFill>
              </a:uFill>
              <a:latin typeface="Arial"/>
            </a:endParaRPr>
          </a:p>
        </p:txBody>
      </p:sp>
      <p:sp>
        <p:nvSpPr>
          <p:cNvPr id="79" name="PlaceHolder 2"/>
          <p:cNvSpPr>
            <a:spLocks noGrp="1"/>
          </p:cNvSpPr>
          <p:nvPr>
            <p:ph type="body"/>
          </p:nvPr>
        </p:nvSpPr>
        <p:spPr>
          <a:xfrm>
            <a:off x="45720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80" name="PlaceHolder 3"/>
          <p:cNvSpPr>
            <a:spLocks noGrp="1"/>
          </p:cNvSpPr>
          <p:nvPr>
            <p:ph type="body"/>
          </p:nvPr>
        </p:nvSpPr>
        <p:spPr>
          <a:xfrm>
            <a:off x="467424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81" name="PlaceHolder 4"/>
          <p:cNvSpPr>
            <a:spLocks noGrp="1"/>
          </p:cNvSpPr>
          <p:nvPr>
            <p:ph type="body"/>
          </p:nvPr>
        </p:nvSpPr>
        <p:spPr>
          <a:xfrm>
            <a:off x="4674240" y="368208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82" name="PlaceHolder 5"/>
          <p:cNvSpPr>
            <a:spLocks noGrp="1"/>
          </p:cNvSpPr>
          <p:nvPr>
            <p:ph type="body"/>
          </p:nvPr>
        </p:nvSpPr>
        <p:spPr>
          <a:xfrm>
            <a:off x="457200" y="368208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22840"/>
            <a:ext cx="8229240" cy="1246680"/>
          </a:xfrm>
          <a:prstGeom prst="rect">
            <a:avLst/>
          </a:prstGeom>
        </p:spPr>
        <p:txBody>
          <a:bodyPr lIns="0" rIns="0" tIns="0" bIns="0" anchor="ctr"/>
          <a:p>
            <a:endParaRPr b="0" lang="ru-RU" sz="4400" spc="-1" strike="noStrike">
              <a:solidFill>
                <a:srgbClr val="000000"/>
              </a:solidFill>
              <a:uFill>
                <a:solidFill>
                  <a:srgbClr val="ffffff"/>
                </a:solidFill>
              </a:uFill>
              <a:latin typeface="Arial"/>
            </a:endParaRPr>
          </a:p>
        </p:txBody>
      </p:sp>
      <p:sp>
        <p:nvSpPr>
          <p:cNvPr id="84" name="PlaceHolder 2"/>
          <p:cNvSpPr>
            <a:spLocks noGrp="1"/>
          </p:cNvSpPr>
          <p:nvPr>
            <p:ph type="body"/>
          </p:nvPr>
        </p:nvSpPr>
        <p:spPr>
          <a:xfrm>
            <a:off x="457200" y="1604520"/>
            <a:ext cx="26496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85" name="PlaceHolder 3"/>
          <p:cNvSpPr>
            <a:spLocks noGrp="1"/>
          </p:cNvSpPr>
          <p:nvPr>
            <p:ph type="body"/>
          </p:nvPr>
        </p:nvSpPr>
        <p:spPr>
          <a:xfrm>
            <a:off x="3239640" y="1604520"/>
            <a:ext cx="26496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86" name="PlaceHolder 4"/>
          <p:cNvSpPr>
            <a:spLocks noGrp="1"/>
          </p:cNvSpPr>
          <p:nvPr>
            <p:ph type="body"/>
          </p:nvPr>
        </p:nvSpPr>
        <p:spPr>
          <a:xfrm>
            <a:off x="6022080" y="1604520"/>
            <a:ext cx="26496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87" name="PlaceHolder 5"/>
          <p:cNvSpPr>
            <a:spLocks noGrp="1"/>
          </p:cNvSpPr>
          <p:nvPr>
            <p:ph type="body"/>
          </p:nvPr>
        </p:nvSpPr>
        <p:spPr>
          <a:xfrm>
            <a:off x="6022080" y="3682080"/>
            <a:ext cx="26496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88" name="PlaceHolder 6"/>
          <p:cNvSpPr>
            <a:spLocks noGrp="1"/>
          </p:cNvSpPr>
          <p:nvPr>
            <p:ph type="body"/>
          </p:nvPr>
        </p:nvSpPr>
        <p:spPr>
          <a:xfrm>
            <a:off x="3239640" y="3682080"/>
            <a:ext cx="26496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89" name="PlaceHolder 7"/>
          <p:cNvSpPr>
            <a:spLocks noGrp="1"/>
          </p:cNvSpPr>
          <p:nvPr>
            <p:ph type="body"/>
          </p:nvPr>
        </p:nvSpPr>
        <p:spPr>
          <a:xfrm>
            <a:off x="457200" y="3682080"/>
            <a:ext cx="26496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22840"/>
            <a:ext cx="8229240" cy="1246680"/>
          </a:xfrm>
          <a:prstGeom prst="rect">
            <a:avLst/>
          </a:prstGeom>
        </p:spPr>
        <p:txBody>
          <a:bodyPr lIns="0" rIns="0" tIns="0" bIns="0" anchor="ctr"/>
          <a:p>
            <a:endParaRPr b="0" lang="ru-RU" sz="4400" spc="-1" strike="noStrike">
              <a:solidFill>
                <a:srgbClr val="000000"/>
              </a:solidFill>
              <a:uFill>
                <a:solidFill>
                  <a:srgbClr val="ffffff"/>
                </a:solidFill>
              </a:uFill>
              <a:latin typeface="Arial"/>
            </a:endParaRPr>
          </a:p>
        </p:txBody>
      </p:sp>
      <p:sp>
        <p:nvSpPr>
          <p:cNvPr id="96"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ru-RU"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22840"/>
            <a:ext cx="8229240" cy="1246680"/>
          </a:xfrm>
          <a:prstGeom prst="rect">
            <a:avLst/>
          </a:prstGeom>
        </p:spPr>
        <p:txBody>
          <a:bodyPr lIns="0" rIns="0" tIns="0" bIns="0" anchor="ctr"/>
          <a:p>
            <a:endParaRPr b="0" lang="ru-RU" sz="4400" spc="-1" strike="noStrike">
              <a:solidFill>
                <a:srgbClr val="000000"/>
              </a:solidFill>
              <a:uFill>
                <a:solidFill>
                  <a:srgbClr val="ffffff"/>
                </a:solidFill>
              </a:uFill>
              <a:latin typeface="Arial"/>
            </a:endParaRPr>
          </a:p>
        </p:txBody>
      </p:sp>
      <p:sp>
        <p:nvSpPr>
          <p:cNvPr id="98" name="PlaceHolder 2"/>
          <p:cNvSpPr>
            <a:spLocks noGrp="1"/>
          </p:cNvSpPr>
          <p:nvPr>
            <p:ph type="body"/>
          </p:nvPr>
        </p:nvSpPr>
        <p:spPr>
          <a:xfrm>
            <a:off x="457200" y="1604520"/>
            <a:ext cx="8229240" cy="397728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22840"/>
            <a:ext cx="8229240" cy="1246680"/>
          </a:xfrm>
          <a:prstGeom prst="rect">
            <a:avLst/>
          </a:prstGeom>
        </p:spPr>
        <p:txBody>
          <a:bodyPr lIns="0" rIns="0" tIns="0" bIns="0" anchor="ctr"/>
          <a:p>
            <a:endParaRPr b="0" lang="ru-RU" sz="4400" spc="-1" strike="noStrike">
              <a:solidFill>
                <a:srgbClr val="000000"/>
              </a:solidFill>
              <a:uFill>
                <a:solidFill>
                  <a:srgbClr val="ffffff"/>
                </a:solidFill>
              </a:uFill>
              <a:latin typeface="Arial"/>
            </a:endParaRPr>
          </a:p>
        </p:txBody>
      </p:sp>
      <p:sp>
        <p:nvSpPr>
          <p:cNvPr id="100" name="PlaceHolder 2"/>
          <p:cNvSpPr>
            <a:spLocks noGrp="1"/>
          </p:cNvSpPr>
          <p:nvPr>
            <p:ph type="body"/>
          </p:nvPr>
        </p:nvSpPr>
        <p:spPr>
          <a:xfrm>
            <a:off x="457200" y="1604520"/>
            <a:ext cx="4015800" cy="397728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101" name="PlaceHolder 3"/>
          <p:cNvSpPr>
            <a:spLocks noGrp="1"/>
          </p:cNvSpPr>
          <p:nvPr>
            <p:ph type="body"/>
          </p:nvPr>
        </p:nvSpPr>
        <p:spPr>
          <a:xfrm>
            <a:off x="4674240" y="1604520"/>
            <a:ext cx="4015800" cy="397728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22840"/>
            <a:ext cx="8229240" cy="1246680"/>
          </a:xfrm>
          <a:prstGeom prst="rect">
            <a:avLst/>
          </a:prstGeom>
        </p:spPr>
        <p:txBody>
          <a:bodyPr lIns="0" rIns="0" tIns="0" bIns="0" anchor="ctr"/>
          <a:p>
            <a:endParaRPr b="0" lang="ru-RU" sz="44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22840"/>
            <a:ext cx="8229240" cy="1246680"/>
          </a:xfrm>
          <a:prstGeom prst="rect">
            <a:avLst/>
          </a:prstGeom>
        </p:spPr>
        <p:txBody>
          <a:bodyPr lIns="0" rIns="0" tIns="0" bIns="0" anchor="ctr"/>
          <a:p>
            <a:endParaRPr b="0" lang="ru-RU" sz="4400" spc="-1" strike="noStrike">
              <a:solidFill>
                <a:srgbClr val="000000"/>
              </a:solidFill>
              <a:uFill>
                <a:solidFill>
                  <a:srgbClr val="ffffff"/>
                </a:solidFill>
              </a:uFill>
              <a:latin typeface="Arial"/>
            </a:endParaRPr>
          </a:p>
        </p:txBody>
      </p:sp>
      <p:sp>
        <p:nvSpPr>
          <p:cNvPr id="11" name="PlaceHolder 2"/>
          <p:cNvSpPr>
            <a:spLocks noGrp="1"/>
          </p:cNvSpPr>
          <p:nvPr>
            <p:ph type="body"/>
          </p:nvPr>
        </p:nvSpPr>
        <p:spPr>
          <a:xfrm>
            <a:off x="457200" y="1604520"/>
            <a:ext cx="8229240" cy="397728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3"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ru-RU"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22840"/>
            <a:ext cx="8229240" cy="1246680"/>
          </a:xfrm>
          <a:prstGeom prst="rect">
            <a:avLst/>
          </a:prstGeom>
        </p:spPr>
        <p:txBody>
          <a:bodyPr lIns="0" rIns="0" tIns="0" bIns="0" anchor="ctr"/>
          <a:p>
            <a:endParaRPr b="0" lang="ru-RU" sz="4400" spc="-1" strike="noStrike">
              <a:solidFill>
                <a:srgbClr val="000000"/>
              </a:solidFill>
              <a:uFill>
                <a:solidFill>
                  <a:srgbClr val="ffffff"/>
                </a:solidFill>
              </a:uFill>
              <a:latin typeface="Arial"/>
            </a:endParaRPr>
          </a:p>
        </p:txBody>
      </p:sp>
      <p:sp>
        <p:nvSpPr>
          <p:cNvPr id="105" name="PlaceHolder 2"/>
          <p:cNvSpPr>
            <a:spLocks noGrp="1"/>
          </p:cNvSpPr>
          <p:nvPr>
            <p:ph type="body"/>
          </p:nvPr>
        </p:nvSpPr>
        <p:spPr>
          <a:xfrm>
            <a:off x="45720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106" name="PlaceHolder 3"/>
          <p:cNvSpPr>
            <a:spLocks noGrp="1"/>
          </p:cNvSpPr>
          <p:nvPr>
            <p:ph type="body"/>
          </p:nvPr>
        </p:nvSpPr>
        <p:spPr>
          <a:xfrm>
            <a:off x="457200" y="368208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107" name="PlaceHolder 4"/>
          <p:cNvSpPr>
            <a:spLocks noGrp="1"/>
          </p:cNvSpPr>
          <p:nvPr>
            <p:ph type="body"/>
          </p:nvPr>
        </p:nvSpPr>
        <p:spPr>
          <a:xfrm>
            <a:off x="4674240" y="1604520"/>
            <a:ext cx="4015800" cy="397728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22840"/>
            <a:ext cx="8229240" cy="1246680"/>
          </a:xfrm>
          <a:prstGeom prst="rect">
            <a:avLst/>
          </a:prstGeom>
        </p:spPr>
        <p:txBody>
          <a:bodyPr lIns="0" rIns="0" tIns="0" bIns="0" anchor="ctr"/>
          <a:p>
            <a:endParaRPr b="0" lang="ru-RU" sz="4400" spc="-1" strike="noStrike">
              <a:solidFill>
                <a:srgbClr val="000000"/>
              </a:solidFill>
              <a:uFill>
                <a:solidFill>
                  <a:srgbClr val="ffffff"/>
                </a:solidFill>
              </a:uFill>
              <a:latin typeface="Arial"/>
            </a:endParaRPr>
          </a:p>
        </p:txBody>
      </p:sp>
      <p:sp>
        <p:nvSpPr>
          <p:cNvPr id="109" name="PlaceHolder 2"/>
          <p:cNvSpPr>
            <a:spLocks noGrp="1"/>
          </p:cNvSpPr>
          <p:nvPr>
            <p:ph type="body"/>
          </p:nvPr>
        </p:nvSpPr>
        <p:spPr>
          <a:xfrm>
            <a:off x="457200" y="1604520"/>
            <a:ext cx="4015800" cy="397728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110" name="PlaceHolder 3"/>
          <p:cNvSpPr>
            <a:spLocks noGrp="1"/>
          </p:cNvSpPr>
          <p:nvPr>
            <p:ph type="body"/>
          </p:nvPr>
        </p:nvSpPr>
        <p:spPr>
          <a:xfrm>
            <a:off x="467424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111" name="PlaceHolder 4"/>
          <p:cNvSpPr>
            <a:spLocks noGrp="1"/>
          </p:cNvSpPr>
          <p:nvPr>
            <p:ph type="body"/>
          </p:nvPr>
        </p:nvSpPr>
        <p:spPr>
          <a:xfrm>
            <a:off x="4674240" y="368208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22840"/>
            <a:ext cx="8229240" cy="1246680"/>
          </a:xfrm>
          <a:prstGeom prst="rect">
            <a:avLst/>
          </a:prstGeom>
        </p:spPr>
        <p:txBody>
          <a:bodyPr lIns="0" rIns="0" tIns="0" bIns="0" anchor="ctr"/>
          <a:p>
            <a:endParaRPr b="0" lang="ru-RU" sz="4400" spc="-1" strike="noStrike">
              <a:solidFill>
                <a:srgbClr val="000000"/>
              </a:solidFill>
              <a:uFill>
                <a:solidFill>
                  <a:srgbClr val="ffffff"/>
                </a:solidFill>
              </a:uFill>
              <a:latin typeface="Arial"/>
            </a:endParaRPr>
          </a:p>
        </p:txBody>
      </p:sp>
      <p:sp>
        <p:nvSpPr>
          <p:cNvPr id="113" name="PlaceHolder 2"/>
          <p:cNvSpPr>
            <a:spLocks noGrp="1"/>
          </p:cNvSpPr>
          <p:nvPr>
            <p:ph type="body"/>
          </p:nvPr>
        </p:nvSpPr>
        <p:spPr>
          <a:xfrm>
            <a:off x="45720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114" name="PlaceHolder 3"/>
          <p:cNvSpPr>
            <a:spLocks noGrp="1"/>
          </p:cNvSpPr>
          <p:nvPr>
            <p:ph type="body"/>
          </p:nvPr>
        </p:nvSpPr>
        <p:spPr>
          <a:xfrm>
            <a:off x="467424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115" name="PlaceHolder 4"/>
          <p:cNvSpPr>
            <a:spLocks noGrp="1"/>
          </p:cNvSpPr>
          <p:nvPr>
            <p:ph type="body"/>
          </p:nvPr>
        </p:nvSpPr>
        <p:spPr>
          <a:xfrm>
            <a:off x="457200" y="3682080"/>
            <a:ext cx="822924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22840"/>
            <a:ext cx="8229240" cy="1246680"/>
          </a:xfrm>
          <a:prstGeom prst="rect">
            <a:avLst/>
          </a:prstGeom>
        </p:spPr>
        <p:txBody>
          <a:bodyPr lIns="0" rIns="0" tIns="0" bIns="0" anchor="ctr"/>
          <a:p>
            <a:endParaRPr b="0" lang="ru-RU" sz="4400" spc="-1" strike="noStrike">
              <a:solidFill>
                <a:srgbClr val="000000"/>
              </a:solidFill>
              <a:uFill>
                <a:solidFill>
                  <a:srgbClr val="ffffff"/>
                </a:solidFill>
              </a:uFill>
              <a:latin typeface="Arial"/>
            </a:endParaRPr>
          </a:p>
        </p:txBody>
      </p:sp>
      <p:sp>
        <p:nvSpPr>
          <p:cNvPr id="117" name="PlaceHolder 2"/>
          <p:cNvSpPr>
            <a:spLocks noGrp="1"/>
          </p:cNvSpPr>
          <p:nvPr>
            <p:ph type="body"/>
          </p:nvPr>
        </p:nvSpPr>
        <p:spPr>
          <a:xfrm>
            <a:off x="457200" y="1604520"/>
            <a:ext cx="822924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118" name="PlaceHolder 3"/>
          <p:cNvSpPr>
            <a:spLocks noGrp="1"/>
          </p:cNvSpPr>
          <p:nvPr>
            <p:ph type="body"/>
          </p:nvPr>
        </p:nvSpPr>
        <p:spPr>
          <a:xfrm>
            <a:off x="457200" y="3682080"/>
            <a:ext cx="822924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22840"/>
            <a:ext cx="8229240" cy="1246680"/>
          </a:xfrm>
          <a:prstGeom prst="rect">
            <a:avLst/>
          </a:prstGeom>
        </p:spPr>
        <p:txBody>
          <a:bodyPr lIns="0" rIns="0" tIns="0" bIns="0" anchor="ctr"/>
          <a:p>
            <a:endParaRPr b="0" lang="ru-RU" sz="4400" spc="-1" strike="noStrike">
              <a:solidFill>
                <a:srgbClr val="000000"/>
              </a:solidFill>
              <a:uFill>
                <a:solidFill>
                  <a:srgbClr val="ffffff"/>
                </a:solidFill>
              </a:uFill>
              <a:latin typeface="Arial"/>
            </a:endParaRPr>
          </a:p>
        </p:txBody>
      </p:sp>
      <p:sp>
        <p:nvSpPr>
          <p:cNvPr id="120" name="PlaceHolder 2"/>
          <p:cNvSpPr>
            <a:spLocks noGrp="1"/>
          </p:cNvSpPr>
          <p:nvPr>
            <p:ph type="body"/>
          </p:nvPr>
        </p:nvSpPr>
        <p:spPr>
          <a:xfrm>
            <a:off x="45720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121" name="PlaceHolder 3"/>
          <p:cNvSpPr>
            <a:spLocks noGrp="1"/>
          </p:cNvSpPr>
          <p:nvPr>
            <p:ph type="body"/>
          </p:nvPr>
        </p:nvSpPr>
        <p:spPr>
          <a:xfrm>
            <a:off x="467424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122" name="PlaceHolder 4"/>
          <p:cNvSpPr>
            <a:spLocks noGrp="1"/>
          </p:cNvSpPr>
          <p:nvPr>
            <p:ph type="body"/>
          </p:nvPr>
        </p:nvSpPr>
        <p:spPr>
          <a:xfrm>
            <a:off x="4674240" y="368208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123" name="PlaceHolder 5"/>
          <p:cNvSpPr>
            <a:spLocks noGrp="1"/>
          </p:cNvSpPr>
          <p:nvPr>
            <p:ph type="body"/>
          </p:nvPr>
        </p:nvSpPr>
        <p:spPr>
          <a:xfrm>
            <a:off x="457200" y="368208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22840"/>
            <a:ext cx="8229240" cy="1246680"/>
          </a:xfrm>
          <a:prstGeom prst="rect">
            <a:avLst/>
          </a:prstGeom>
        </p:spPr>
        <p:txBody>
          <a:bodyPr lIns="0" rIns="0" tIns="0" bIns="0" anchor="ctr"/>
          <a:p>
            <a:endParaRPr b="0" lang="ru-RU" sz="4400" spc="-1" strike="noStrike">
              <a:solidFill>
                <a:srgbClr val="000000"/>
              </a:solidFill>
              <a:uFill>
                <a:solidFill>
                  <a:srgbClr val="ffffff"/>
                </a:solidFill>
              </a:uFill>
              <a:latin typeface="Arial"/>
            </a:endParaRPr>
          </a:p>
        </p:txBody>
      </p:sp>
      <p:sp>
        <p:nvSpPr>
          <p:cNvPr id="125" name="PlaceHolder 2"/>
          <p:cNvSpPr>
            <a:spLocks noGrp="1"/>
          </p:cNvSpPr>
          <p:nvPr>
            <p:ph type="body"/>
          </p:nvPr>
        </p:nvSpPr>
        <p:spPr>
          <a:xfrm>
            <a:off x="457200" y="1604520"/>
            <a:ext cx="26496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126" name="PlaceHolder 3"/>
          <p:cNvSpPr>
            <a:spLocks noGrp="1"/>
          </p:cNvSpPr>
          <p:nvPr>
            <p:ph type="body"/>
          </p:nvPr>
        </p:nvSpPr>
        <p:spPr>
          <a:xfrm>
            <a:off x="3239640" y="1604520"/>
            <a:ext cx="26496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127" name="PlaceHolder 4"/>
          <p:cNvSpPr>
            <a:spLocks noGrp="1"/>
          </p:cNvSpPr>
          <p:nvPr>
            <p:ph type="body"/>
          </p:nvPr>
        </p:nvSpPr>
        <p:spPr>
          <a:xfrm>
            <a:off x="6022080" y="1604520"/>
            <a:ext cx="26496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128" name="PlaceHolder 5"/>
          <p:cNvSpPr>
            <a:spLocks noGrp="1"/>
          </p:cNvSpPr>
          <p:nvPr>
            <p:ph type="body"/>
          </p:nvPr>
        </p:nvSpPr>
        <p:spPr>
          <a:xfrm>
            <a:off x="6022080" y="3682080"/>
            <a:ext cx="26496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129" name="PlaceHolder 6"/>
          <p:cNvSpPr>
            <a:spLocks noGrp="1"/>
          </p:cNvSpPr>
          <p:nvPr>
            <p:ph type="body"/>
          </p:nvPr>
        </p:nvSpPr>
        <p:spPr>
          <a:xfrm>
            <a:off x="3239640" y="3682080"/>
            <a:ext cx="26496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130" name="PlaceHolder 7"/>
          <p:cNvSpPr>
            <a:spLocks noGrp="1"/>
          </p:cNvSpPr>
          <p:nvPr>
            <p:ph type="body"/>
          </p:nvPr>
        </p:nvSpPr>
        <p:spPr>
          <a:xfrm>
            <a:off x="457200" y="3682080"/>
            <a:ext cx="26496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22840"/>
            <a:ext cx="8229240" cy="1246680"/>
          </a:xfrm>
          <a:prstGeom prst="rect">
            <a:avLst/>
          </a:prstGeom>
        </p:spPr>
        <p:txBody>
          <a:bodyPr lIns="0" rIns="0" tIns="0" bIns="0" anchor="ctr"/>
          <a:p>
            <a:endParaRPr b="0" lang="ru-RU" sz="4400" spc="-1" strike="noStrike">
              <a:solidFill>
                <a:srgbClr val="000000"/>
              </a:solidFill>
              <a:uFill>
                <a:solidFill>
                  <a:srgbClr val="ffffff"/>
                </a:solidFill>
              </a:uFill>
              <a:latin typeface="Arial"/>
            </a:endParaRPr>
          </a:p>
        </p:txBody>
      </p:sp>
      <p:sp>
        <p:nvSpPr>
          <p:cNvPr id="13" name="PlaceHolder 2"/>
          <p:cNvSpPr>
            <a:spLocks noGrp="1"/>
          </p:cNvSpPr>
          <p:nvPr>
            <p:ph type="body"/>
          </p:nvPr>
        </p:nvSpPr>
        <p:spPr>
          <a:xfrm>
            <a:off x="457200" y="1604520"/>
            <a:ext cx="4015800" cy="397728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14" name="PlaceHolder 3"/>
          <p:cNvSpPr>
            <a:spLocks noGrp="1"/>
          </p:cNvSpPr>
          <p:nvPr>
            <p:ph type="body"/>
          </p:nvPr>
        </p:nvSpPr>
        <p:spPr>
          <a:xfrm>
            <a:off x="4674240" y="1604520"/>
            <a:ext cx="4015800" cy="397728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22840"/>
            <a:ext cx="8229240" cy="1246680"/>
          </a:xfrm>
          <a:prstGeom prst="rect">
            <a:avLst/>
          </a:prstGeom>
        </p:spPr>
        <p:txBody>
          <a:bodyPr lIns="0" rIns="0" tIns="0" bIns="0" anchor="ctr"/>
          <a:p>
            <a:endParaRPr b="0" lang="ru-RU"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ru-RU"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22840"/>
            <a:ext cx="8229240" cy="1246680"/>
          </a:xfrm>
          <a:prstGeom prst="rect">
            <a:avLst/>
          </a:prstGeom>
        </p:spPr>
        <p:txBody>
          <a:bodyPr lIns="0" rIns="0" tIns="0" bIns="0" anchor="ctr"/>
          <a:p>
            <a:endParaRPr b="0" lang="ru-RU" sz="4400" spc="-1" strike="noStrike">
              <a:solidFill>
                <a:srgbClr val="000000"/>
              </a:solidFill>
              <a:uFill>
                <a:solidFill>
                  <a:srgbClr val="ffffff"/>
                </a:solidFill>
              </a:uFill>
              <a:latin typeface="Arial"/>
            </a:endParaRPr>
          </a:p>
        </p:txBody>
      </p:sp>
      <p:sp>
        <p:nvSpPr>
          <p:cNvPr id="18" name="PlaceHolder 2"/>
          <p:cNvSpPr>
            <a:spLocks noGrp="1"/>
          </p:cNvSpPr>
          <p:nvPr>
            <p:ph type="body"/>
          </p:nvPr>
        </p:nvSpPr>
        <p:spPr>
          <a:xfrm>
            <a:off x="45720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19" name="PlaceHolder 3"/>
          <p:cNvSpPr>
            <a:spLocks noGrp="1"/>
          </p:cNvSpPr>
          <p:nvPr>
            <p:ph type="body"/>
          </p:nvPr>
        </p:nvSpPr>
        <p:spPr>
          <a:xfrm>
            <a:off x="457200" y="368208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20" name="PlaceHolder 4"/>
          <p:cNvSpPr>
            <a:spLocks noGrp="1"/>
          </p:cNvSpPr>
          <p:nvPr>
            <p:ph type="body"/>
          </p:nvPr>
        </p:nvSpPr>
        <p:spPr>
          <a:xfrm>
            <a:off x="4674240" y="1604520"/>
            <a:ext cx="4015800" cy="397728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22840"/>
            <a:ext cx="8229240" cy="1246680"/>
          </a:xfrm>
          <a:prstGeom prst="rect">
            <a:avLst/>
          </a:prstGeom>
        </p:spPr>
        <p:txBody>
          <a:bodyPr lIns="0" rIns="0" tIns="0" bIns="0" anchor="ctr"/>
          <a:p>
            <a:endParaRPr b="0" lang="ru-RU" sz="4400" spc="-1" strike="noStrike">
              <a:solidFill>
                <a:srgbClr val="000000"/>
              </a:solidFill>
              <a:uFill>
                <a:solidFill>
                  <a:srgbClr val="ffffff"/>
                </a:solidFill>
              </a:uFill>
              <a:latin typeface="Arial"/>
            </a:endParaRPr>
          </a:p>
        </p:txBody>
      </p:sp>
      <p:sp>
        <p:nvSpPr>
          <p:cNvPr id="22" name="PlaceHolder 2"/>
          <p:cNvSpPr>
            <a:spLocks noGrp="1"/>
          </p:cNvSpPr>
          <p:nvPr>
            <p:ph type="body"/>
          </p:nvPr>
        </p:nvSpPr>
        <p:spPr>
          <a:xfrm>
            <a:off x="457200" y="1604520"/>
            <a:ext cx="4015800" cy="397728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23" name="PlaceHolder 3"/>
          <p:cNvSpPr>
            <a:spLocks noGrp="1"/>
          </p:cNvSpPr>
          <p:nvPr>
            <p:ph type="body"/>
          </p:nvPr>
        </p:nvSpPr>
        <p:spPr>
          <a:xfrm>
            <a:off x="467424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24" name="PlaceHolder 4"/>
          <p:cNvSpPr>
            <a:spLocks noGrp="1"/>
          </p:cNvSpPr>
          <p:nvPr>
            <p:ph type="body"/>
          </p:nvPr>
        </p:nvSpPr>
        <p:spPr>
          <a:xfrm>
            <a:off x="4674240" y="368208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22840"/>
            <a:ext cx="8229240" cy="1246680"/>
          </a:xfrm>
          <a:prstGeom prst="rect">
            <a:avLst/>
          </a:prstGeom>
        </p:spPr>
        <p:txBody>
          <a:bodyPr lIns="0" rIns="0" tIns="0" bIns="0" anchor="ctr"/>
          <a:p>
            <a:endParaRPr b="0" lang="ru-RU" sz="4400" spc="-1" strike="noStrike">
              <a:solidFill>
                <a:srgbClr val="000000"/>
              </a:solidFill>
              <a:uFill>
                <a:solidFill>
                  <a:srgbClr val="ffffff"/>
                </a:solidFill>
              </a:uFill>
              <a:latin typeface="Arial"/>
            </a:endParaRPr>
          </a:p>
        </p:txBody>
      </p:sp>
      <p:sp>
        <p:nvSpPr>
          <p:cNvPr id="26" name="PlaceHolder 2"/>
          <p:cNvSpPr>
            <a:spLocks noGrp="1"/>
          </p:cNvSpPr>
          <p:nvPr>
            <p:ph type="body"/>
          </p:nvPr>
        </p:nvSpPr>
        <p:spPr>
          <a:xfrm>
            <a:off x="45720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27" name="PlaceHolder 3"/>
          <p:cNvSpPr>
            <a:spLocks noGrp="1"/>
          </p:cNvSpPr>
          <p:nvPr>
            <p:ph type="body"/>
          </p:nvPr>
        </p:nvSpPr>
        <p:spPr>
          <a:xfrm>
            <a:off x="467424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
        <p:nvSpPr>
          <p:cNvPr id="28" name="PlaceHolder 4"/>
          <p:cNvSpPr>
            <a:spLocks noGrp="1"/>
          </p:cNvSpPr>
          <p:nvPr>
            <p:ph type="body"/>
          </p:nvPr>
        </p:nvSpPr>
        <p:spPr>
          <a:xfrm>
            <a:off x="457200" y="3682080"/>
            <a:ext cx="8229240" cy="1896840"/>
          </a:xfrm>
          <a:prstGeom prst="rect">
            <a:avLst/>
          </a:prstGeom>
        </p:spPr>
        <p:txBody>
          <a:bodyPr lIns="0" rIns="0" tIns="0" bIns="0"/>
          <a:p>
            <a:endParaRPr b="0" lang="ru-RU" sz="3200" spc="-1" strike="noStrike">
              <a:solidFill>
                <a:srgbClr val="000000"/>
              </a:solidFill>
              <a:uFill>
                <a:solidFill>
                  <a:srgbClr val="ffffff"/>
                </a:solidFill>
              </a:uFill>
              <a:latin typeface="Georgia"/>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Line 1"/>
          <p:cNvSpPr/>
          <p:nvPr/>
        </p:nvSpPr>
        <p:spPr>
          <a:xfrm>
            <a:off x="457200" y="6352920"/>
            <a:ext cx="8229600" cy="360"/>
          </a:xfrm>
          <a:prstGeom prst="line">
            <a:avLst/>
          </a:prstGeom>
          <a:ln cap="rnd" w="9360">
            <a:solidFill>
              <a:schemeClr val="accent2"/>
            </a:solidFill>
            <a:custDash>
              <a:ds d="500000" sp="400000"/>
            </a:custDash>
            <a:round/>
          </a:ln>
        </p:spPr>
        <p:style>
          <a:lnRef idx="0"/>
          <a:fillRef idx="0"/>
          <a:effectRef idx="0"/>
          <a:fontRef idx="minor"/>
        </p:style>
      </p:sp>
      <p:sp>
        <p:nvSpPr>
          <p:cNvPr id="1" name="Line 2"/>
          <p:cNvSpPr/>
          <p:nvPr/>
        </p:nvSpPr>
        <p:spPr>
          <a:xfrm>
            <a:off x="457200" y="1143000"/>
            <a:ext cx="8229600" cy="360"/>
          </a:xfrm>
          <a:prstGeom prst="line">
            <a:avLst/>
          </a:prstGeom>
          <a:ln cap="rnd" w="9360">
            <a:solidFill>
              <a:schemeClr val="accent2"/>
            </a:solidFill>
            <a:custDash>
              <a:ds d="500000" sp="400000"/>
            </a:custDash>
            <a:round/>
          </a:ln>
        </p:spPr>
        <p:style>
          <a:lnRef idx="0"/>
          <a:fillRef idx="0"/>
          <a:effectRef idx="0"/>
          <a:fontRef idx="minor"/>
        </p:style>
      </p:sp>
      <p:sp>
        <p:nvSpPr>
          <p:cNvPr id="2" name="CustomShape 3"/>
          <p:cNvSpPr/>
          <p:nvPr/>
        </p:nvSpPr>
        <p:spPr>
          <a:xfrm rot="5400000">
            <a:off x="419400" y="6467400"/>
            <a:ext cx="190080" cy="120240"/>
          </a:xfrm>
          <a:prstGeom prst="triangle">
            <a:avLst>
              <a:gd name="adj" fmla="val 50000"/>
            </a:avLst>
          </a:prstGeom>
          <a:solidFill>
            <a:schemeClr val="accent2"/>
          </a:solidFill>
          <a:ln>
            <a:noFill/>
          </a:ln>
          <a:effectLst>
            <a:outerShdw blurRad="381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3" name="PlaceHolder 4"/>
          <p:cNvSpPr>
            <a:spLocks noGrp="1"/>
          </p:cNvSpPr>
          <p:nvPr>
            <p:ph type="title"/>
          </p:nvPr>
        </p:nvSpPr>
        <p:spPr>
          <a:xfrm>
            <a:off x="457200" y="152280"/>
            <a:ext cx="8229240" cy="990360"/>
          </a:xfrm>
          <a:prstGeom prst="rect">
            <a:avLst/>
          </a:prstGeom>
        </p:spPr>
        <p:txBody>
          <a:bodyPr anchor="b"/>
          <a:p>
            <a:pPr>
              <a:lnSpc>
                <a:spcPct val="100000"/>
              </a:lnSpc>
            </a:pPr>
            <a:r>
              <a:rPr b="0" lang="ru-RU" sz="3200" spc="-1" strike="noStrike">
                <a:solidFill>
                  <a:srgbClr val="464653"/>
                </a:solidFill>
                <a:uFill>
                  <a:solidFill>
                    <a:srgbClr val="ffffff"/>
                  </a:solidFill>
                </a:uFill>
                <a:latin typeface="Calibri"/>
              </a:rPr>
              <a:t>Образец заголовка</a:t>
            </a:r>
            <a:endParaRPr b="0" lang="ru-RU" sz="3200" spc="-1" strike="noStrike">
              <a:solidFill>
                <a:srgbClr val="000000"/>
              </a:solidFill>
              <a:uFill>
                <a:solidFill>
                  <a:srgbClr val="ffffff"/>
                </a:solidFill>
              </a:uFill>
              <a:latin typeface="Arial"/>
            </a:endParaRPr>
          </a:p>
        </p:txBody>
      </p:sp>
      <p:sp>
        <p:nvSpPr>
          <p:cNvPr id="4" name="PlaceHolder 5"/>
          <p:cNvSpPr>
            <a:spLocks noGrp="1"/>
          </p:cNvSpPr>
          <p:nvPr>
            <p:ph type="body"/>
          </p:nvPr>
        </p:nvSpPr>
        <p:spPr>
          <a:xfrm>
            <a:off x="457200" y="1219320"/>
            <a:ext cx="8229240" cy="4937400"/>
          </a:xfrm>
          <a:prstGeom prst="rect">
            <a:avLst/>
          </a:prstGeom>
        </p:spPr>
        <p:txBody>
          <a:bodyPr/>
          <a:p>
            <a:pPr marL="272880" indent="-272520">
              <a:lnSpc>
                <a:spcPct val="100000"/>
              </a:lnSpc>
              <a:buClr>
                <a:srgbClr val="727ca3"/>
              </a:buClr>
              <a:buSzPct val="76000"/>
              <a:buFont typeface="Wingdings 3" charset="2"/>
              <a:buChar char=""/>
            </a:pPr>
            <a:r>
              <a:rPr b="0" lang="ru-RU" sz="2600" spc="-1" strike="noStrike">
                <a:solidFill>
                  <a:srgbClr val="000000"/>
                </a:solidFill>
                <a:uFill>
                  <a:solidFill>
                    <a:srgbClr val="ffffff"/>
                  </a:solidFill>
                </a:uFill>
                <a:latin typeface="Calibri"/>
              </a:rPr>
              <a:t>Образец текста</a:t>
            </a:r>
            <a:endParaRPr b="0" lang="ru-RU" sz="2600" spc="-1" strike="noStrike">
              <a:solidFill>
                <a:srgbClr val="000000"/>
              </a:solidFill>
              <a:uFill>
                <a:solidFill>
                  <a:srgbClr val="ffffff"/>
                </a:solidFill>
              </a:uFill>
              <a:latin typeface="Calibri"/>
            </a:endParaRPr>
          </a:p>
          <a:p>
            <a:pPr lvl="1" marL="547560" indent="-272520">
              <a:lnSpc>
                <a:spcPct val="100000"/>
              </a:lnSpc>
              <a:buClr>
                <a:srgbClr val="9fb8cd"/>
              </a:buClr>
              <a:buSzPct val="76000"/>
              <a:buFont typeface="Wingdings 3" charset="2"/>
              <a:buChar char=""/>
            </a:pPr>
            <a:r>
              <a:rPr b="0" lang="ru-RU" sz="2300" spc="-1" strike="noStrike">
                <a:solidFill>
                  <a:srgbClr val="464653"/>
                </a:solidFill>
                <a:uFill>
                  <a:solidFill>
                    <a:srgbClr val="ffffff"/>
                  </a:solidFill>
                </a:uFill>
                <a:latin typeface="Calibri"/>
              </a:rPr>
              <a:t>Второй уровень</a:t>
            </a:r>
            <a:endParaRPr b="0" lang="ru-RU" sz="2600" spc="-1" strike="noStrike">
              <a:solidFill>
                <a:srgbClr val="000000"/>
              </a:solidFill>
              <a:uFill>
                <a:solidFill>
                  <a:srgbClr val="ffffff"/>
                </a:solidFill>
              </a:uFill>
              <a:latin typeface="Calibri"/>
            </a:endParaRPr>
          </a:p>
          <a:p>
            <a:pPr lvl="2" marL="822240" indent="-228240">
              <a:lnSpc>
                <a:spcPct val="100000"/>
              </a:lnSpc>
              <a:buClr>
                <a:srgbClr val="bcbcbc"/>
              </a:buClr>
              <a:buSzPct val="76000"/>
              <a:buFont typeface="Wingdings 3" charset="2"/>
              <a:buChar char=""/>
            </a:pPr>
            <a:r>
              <a:rPr b="0" lang="ru-RU" sz="2000" spc="-1" strike="noStrike">
                <a:solidFill>
                  <a:srgbClr val="000000"/>
                </a:solidFill>
                <a:uFill>
                  <a:solidFill>
                    <a:srgbClr val="ffffff"/>
                  </a:solidFill>
                </a:uFill>
                <a:latin typeface="Calibri"/>
              </a:rPr>
              <a:t>Третий уровень</a:t>
            </a:r>
            <a:endParaRPr b="0" lang="ru-RU" sz="2600" spc="-1" strike="noStrike">
              <a:solidFill>
                <a:srgbClr val="000000"/>
              </a:solidFill>
              <a:uFill>
                <a:solidFill>
                  <a:srgbClr val="ffffff"/>
                </a:solidFill>
              </a:uFill>
              <a:latin typeface="Calibri"/>
            </a:endParaRPr>
          </a:p>
          <a:p>
            <a:pPr lvl="3" marL="1096920" indent="-228240">
              <a:lnSpc>
                <a:spcPct val="100000"/>
              </a:lnSpc>
              <a:buClr>
                <a:srgbClr val="8ba2b4"/>
              </a:buClr>
              <a:buSzPct val="70000"/>
              <a:buFont typeface="Wingdings" charset="2"/>
              <a:buChar char=""/>
            </a:pPr>
            <a:r>
              <a:rPr b="0" lang="ru-RU" sz="2000" spc="-1" strike="noStrike">
                <a:solidFill>
                  <a:srgbClr val="000000"/>
                </a:solidFill>
                <a:uFill>
                  <a:solidFill>
                    <a:srgbClr val="ffffff"/>
                  </a:solidFill>
                </a:uFill>
                <a:latin typeface="Calibri"/>
              </a:rPr>
              <a:t>Четвертый уровень</a:t>
            </a:r>
            <a:endParaRPr b="0" lang="ru-RU" sz="2600" spc="-1" strike="noStrike">
              <a:solidFill>
                <a:srgbClr val="000000"/>
              </a:solidFill>
              <a:uFill>
                <a:solidFill>
                  <a:srgbClr val="ffffff"/>
                </a:solidFill>
              </a:uFill>
              <a:latin typeface="Calibri"/>
            </a:endParaRPr>
          </a:p>
          <a:p>
            <a:pPr lvl="4" marL="1371600" indent="-228240">
              <a:lnSpc>
                <a:spcPct val="100000"/>
              </a:lnSpc>
              <a:buClr>
                <a:srgbClr val="9fb8cd"/>
              </a:buClr>
              <a:buSzPct val="70000"/>
              <a:buFont typeface="Wingdings" charset="2"/>
              <a:buChar char=""/>
            </a:pPr>
            <a:r>
              <a:rPr b="0" lang="ru-RU" sz="1600" spc="-1" strike="noStrike">
                <a:solidFill>
                  <a:srgbClr val="000000"/>
                </a:solidFill>
                <a:uFill>
                  <a:solidFill>
                    <a:srgbClr val="ffffff"/>
                  </a:solidFill>
                </a:uFill>
                <a:latin typeface="Calibri"/>
              </a:rPr>
              <a:t>Пятый уровень</a:t>
            </a:r>
            <a:endParaRPr b="0" lang="ru-RU" sz="2600" spc="-1" strike="noStrike">
              <a:solidFill>
                <a:srgbClr val="000000"/>
              </a:solidFill>
              <a:uFill>
                <a:solidFill>
                  <a:srgbClr val="ffffff"/>
                </a:solidFill>
              </a:uFill>
              <a:latin typeface="Calibri"/>
            </a:endParaRPr>
          </a:p>
        </p:txBody>
      </p:sp>
      <p:sp>
        <p:nvSpPr>
          <p:cNvPr id="5" name="PlaceHolder 6"/>
          <p:cNvSpPr>
            <a:spLocks noGrp="1"/>
          </p:cNvSpPr>
          <p:nvPr>
            <p:ph type="dt"/>
          </p:nvPr>
        </p:nvSpPr>
        <p:spPr>
          <a:xfrm>
            <a:off x="6400800" y="6356520"/>
            <a:ext cx="2288880" cy="364680"/>
          </a:xfrm>
          <a:prstGeom prst="rect">
            <a:avLst/>
          </a:prstGeom>
        </p:spPr>
        <p:txBody>
          <a:bodyPr lIns="90000" rIns="90000" tIns="45000" bIns="45000"/>
          <a:p>
            <a:pPr>
              <a:lnSpc>
                <a:spcPct val="100000"/>
              </a:lnSpc>
            </a:pPr>
            <a:fld id="{510910C1-2AD7-4104-B96C-3CA5921F1582}" type="datetime">
              <a:rPr b="0" lang="ru-RU" sz="1400" spc="-1" strike="noStrike">
                <a:solidFill>
                  <a:srgbClr val="464653"/>
                </a:solidFill>
                <a:uFill>
                  <a:solidFill>
                    <a:srgbClr val="ffffff"/>
                  </a:solidFill>
                </a:uFill>
                <a:latin typeface="Arial"/>
              </a:rPr>
              <a:t>24.12.18</a:t>
            </a:fld>
            <a:endParaRPr b="0" lang="ru-RU" sz="1400" spc="-1" strike="noStrike">
              <a:solidFill>
                <a:srgbClr val="000000"/>
              </a:solidFill>
              <a:uFill>
                <a:solidFill>
                  <a:srgbClr val="ffffff"/>
                </a:solidFill>
              </a:uFill>
              <a:latin typeface="Times New Roman"/>
            </a:endParaRPr>
          </a:p>
        </p:txBody>
      </p:sp>
      <p:sp>
        <p:nvSpPr>
          <p:cNvPr id="6" name="PlaceHolder 7"/>
          <p:cNvSpPr>
            <a:spLocks noGrp="1"/>
          </p:cNvSpPr>
          <p:nvPr>
            <p:ph type="ftr"/>
          </p:nvPr>
        </p:nvSpPr>
        <p:spPr>
          <a:xfrm>
            <a:off x="2898720" y="6356520"/>
            <a:ext cx="3504960" cy="364680"/>
          </a:xfrm>
          <a:prstGeom prst="rect">
            <a:avLst/>
          </a:prstGeom>
        </p:spPr>
        <p:txBody>
          <a:bodyPr lIns="90000" rIns="90000" tIns="45000" bIns="45000"/>
          <a:p>
            <a:endParaRPr b="0" lang="ru-RU" sz="2400" spc="-1" strike="noStrike">
              <a:solidFill>
                <a:srgbClr val="000000"/>
              </a:solidFill>
              <a:uFill>
                <a:solidFill>
                  <a:srgbClr val="ffffff"/>
                </a:solidFill>
              </a:uFill>
              <a:latin typeface="Times New Roman"/>
            </a:endParaRPr>
          </a:p>
        </p:txBody>
      </p:sp>
      <p:sp>
        <p:nvSpPr>
          <p:cNvPr id="7" name="PlaceHolder 8"/>
          <p:cNvSpPr>
            <a:spLocks noGrp="1"/>
          </p:cNvSpPr>
          <p:nvPr>
            <p:ph type="sldNum"/>
          </p:nvPr>
        </p:nvSpPr>
        <p:spPr>
          <a:xfrm>
            <a:off x="612720" y="6356520"/>
            <a:ext cx="1980720" cy="364680"/>
          </a:xfrm>
          <a:prstGeom prst="rect">
            <a:avLst/>
          </a:prstGeom>
        </p:spPr>
        <p:txBody>
          <a:bodyPr lIns="90000" rIns="90000" tIns="45000" bIns="45000"/>
          <a:p>
            <a:pPr>
              <a:lnSpc>
                <a:spcPct val="100000"/>
              </a:lnSpc>
            </a:pPr>
            <a:fld id="{58ACC1EF-9821-40B0-AD1D-B869F3849E6E}" type="slidenum">
              <a:rPr b="0" lang="ru-RU" sz="1400" spc="-1" strike="noStrike">
                <a:solidFill>
                  <a:srgbClr val="464653"/>
                </a:solidFill>
                <a:uFill>
                  <a:solidFill>
                    <a:srgbClr val="ffffff"/>
                  </a:solidFill>
                </a:uFill>
                <a:latin typeface="Arial"/>
              </a:rPr>
              <a:t>&lt;номер&gt;</a:t>
            </a:fld>
            <a:endParaRPr b="0" lang="ru-RU"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Line 1"/>
          <p:cNvSpPr/>
          <p:nvPr/>
        </p:nvSpPr>
        <p:spPr>
          <a:xfrm>
            <a:off x="457200" y="6352920"/>
            <a:ext cx="8229600" cy="360"/>
          </a:xfrm>
          <a:prstGeom prst="line">
            <a:avLst/>
          </a:prstGeom>
          <a:ln cap="rnd" w="9360">
            <a:solidFill>
              <a:schemeClr val="accent2"/>
            </a:solidFill>
            <a:custDash>
              <a:ds d="500000" sp="400000"/>
            </a:custDash>
            <a:round/>
          </a:ln>
        </p:spPr>
        <p:style>
          <a:lnRef idx="0"/>
          <a:fillRef idx="0"/>
          <a:effectRef idx="0"/>
          <a:fontRef idx="minor"/>
        </p:style>
      </p:sp>
      <p:sp>
        <p:nvSpPr>
          <p:cNvPr id="45" name="Line 2"/>
          <p:cNvSpPr/>
          <p:nvPr/>
        </p:nvSpPr>
        <p:spPr>
          <a:xfrm>
            <a:off x="457200" y="1143000"/>
            <a:ext cx="8229600" cy="360"/>
          </a:xfrm>
          <a:prstGeom prst="line">
            <a:avLst/>
          </a:prstGeom>
          <a:ln cap="rnd" w="9360">
            <a:solidFill>
              <a:schemeClr val="accent2"/>
            </a:solidFill>
            <a:custDash>
              <a:ds d="500000" sp="400000"/>
            </a:custDash>
            <a:round/>
          </a:ln>
        </p:spPr>
        <p:style>
          <a:lnRef idx="0"/>
          <a:fillRef idx="0"/>
          <a:effectRef idx="0"/>
          <a:fontRef idx="minor"/>
        </p:style>
      </p:sp>
      <p:sp>
        <p:nvSpPr>
          <p:cNvPr id="46" name="CustomShape 3"/>
          <p:cNvSpPr/>
          <p:nvPr/>
        </p:nvSpPr>
        <p:spPr>
          <a:xfrm rot="5400000">
            <a:off x="419400" y="6467400"/>
            <a:ext cx="190080" cy="120240"/>
          </a:xfrm>
          <a:prstGeom prst="triangle">
            <a:avLst>
              <a:gd name="adj" fmla="val 50000"/>
            </a:avLst>
          </a:prstGeom>
          <a:solidFill>
            <a:schemeClr val="accent2"/>
          </a:solidFill>
          <a:ln>
            <a:noFill/>
          </a:ln>
          <a:effectLst>
            <a:outerShdw blurRad="381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47" name="Line 4"/>
          <p:cNvSpPr/>
          <p:nvPr/>
        </p:nvSpPr>
        <p:spPr>
          <a:xfrm>
            <a:off x="457200" y="6352920"/>
            <a:ext cx="8229600" cy="360"/>
          </a:xfrm>
          <a:prstGeom prst="line">
            <a:avLst/>
          </a:prstGeom>
          <a:ln cap="rnd" w="9360">
            <a:solidFill>
              <a:schemeClr val="accent2"/>
            </a:solidFill>
            <a:custDash>
              <a:ds d="500000" sp="400000"/>
            </a:custDash>
            <a:round/>
          </a:ln>
        </p:spPr>
        <p:style>
          <a:lnRef idx="0"/>
          <a:fillRef idx="0"/>
          <a:effectRef idx="0"/>
          <a:fontRef idx="minor"/>
        </p:style>
      </p:sp>
      <p:sp>
        <p:nvSpPr>
          <p:cNvPr id="48" name="CustomShape 5"/>
          <p:cNvSpPr/>
          <p:nvPr/>
        </p:nvSpPr>
        <p:spPr>
          <a:xfrm rot="5400000">
            <a:off x="419400" y="6467400"/>
            <a:ext cx="190080" cy="120240"/>
          </a:xfrm>
          <a:prstGeom prst="triangle">
            <a:avLst>
              <a:gd name="adj" fmla="val 50000"/>
            </a:avLst>
          </a:prstGeom>
          <a:solidFill>
            <a:schemeClr val="accent2"/>
          </a:solidFill>
          <a:ln>
            <a:noFill/>
          </a:ln>
          <a:effectLst>
            <a:outerShdw blurRad="381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49" name="PlaceHolder 6"/>
          <p:cNvSpPr>
            <a:spLocks noGrp="1"/>
          </p:cNvSpPr>
          <p:nvPr>
            <p:ph type="dt"/>
          </p:nvPr>
        </p:nvSpPr>
        <p:spPr>
          <a:xfrm>
            <a:off x="6400800" y="6356520"/>
            <a:ext cx="2288880" cy="364680"/>
          </a:xfrm>
          <a:prstGeom prst="rect">
            <a:avLst/>
          </a:prstGeom>
        </p:spPr>
        <p:txBody>
          <a:bodyPr lIns="90000" rIns="90000" tIns="45000" bIns="45000"/>
          <a:p>
            <a:pPr>
              <a:lnSpc>
                <a:spcPct val="100000"/>
              </a:lnSpc>
            </a:pPr>
            <a:fld id="{4FCDDFBF-480D-41ED-B623-361A1F496C50}" type="datetime">
              <a:rPr b="0" lang="ru-RU" sz="1400" spc="-1" strike="noStrike">
                <a:solidFill>
                  <a:srgbClr val="464653"/>
                </a:solidFill>
                <a:uFill>
                  <a:solidFill>
                    <a:srgbClr val="ffffff"/>
                  </a:solidFill>
                </a:uFill>
                <a:latin typeface="Arial"/>
              </a:rPr>
              <a:t>24.12.18</a:t>
            </a:fld>
            <a:endParaRPr b="0" lang="ru-RU" sz="1400" spc="-1" strike="noStrike">
              <a:solidFill>
                <a:srgbClr val="000000"/>
              </a:solidFill>
              <a:uFill>
                <a:solidFill>
                  <a:srgbClr val="ffffff"/>
                </a:solidFill>
              </a:uFill>
              <a:latin typeface="Times New Roman"/>
            </a:endParaRPr>
          </a:p>
        </p:txBody>
      </p:sp>
      <p:sp>
        <p:nvSpPr>
          <p:cNvPr id="50" name="PlaceHolder 7"/>
          <p:cNvSpPr>
            <a:spLocks noGrp="1"/>
          </p:cNvSpPr>
          <p:nvPr>
            <p:ph type="ftr"/>
          </p:nvPr>
        </p:nvSpPr>
        <p:spPr>
          <a:xfrm>
            <a:off x="2898720" y="6356520"/>
            <a:ext cx="3504960" cy="364680"/>
          </a:xfrm>
          <a:prstGeom prst="rect">
            <a:avLst/>
          </a:prstGeom>
        </p:spPr>
        <p:txBody>
          <a:bodyPr lIns="90000" rIns="90000" tIns="45000" bIns="45000"/>
          <a:p>
            <a:endParaRPr b="0" lang="ru-RU" sz="2400" spc="-1" strike="noStrike">
              <a:solidFill>
                <a:srgbClr val="000000"/>
              </a:solidFill>
              <a:uFill>
                <a:solidFill>
                  <a:srgbClr val="ffffff"/>
                </a:solidFill>
              </a:uFill>
              <a:latin typeface="Times New Roman"/>
            </a:endParaRPr>
          </a:p>
        </p:txBody>
      </p:sp>
      <p:sp>
        <p:nvSpPr>
          <p:cNvPr id="51" name="PlaceHolder 8"/>
          <p:cNvSpPr>
            <a:spLocks noGrp="1"/>
          </p:cNvSpPr>
          <p:nvPr>
            <p:ph type="sldNum"/>
          </p:nvPr>
        </p:nvSpPr>
        <p:spPr>
          <a:xfrm>
            <a:off x="612720" y="6356520"/>
            <a:ext cx="1980720" cy="364680"/>
          </a:xfrm>
          <a:prstGeom prst="rect">
            <a:avLst/>
          </a:prstGeom>
        </p:spPr>
        <p:txBody>
          <a:bodyPr lIns="90000" rIns="90000" tIns="45000" bIns="45000"/>
          <a:p>
            <a:pPr>
              <a:lnSpc>
                <a:spcPct val="100000"/>
              </a:lnSpc>
            </a:pPr>
            <a:fld id="{66EA37B8-547F-46A7-91DA-F15D87706B1B}" type="slidenum">
              <a:rPr b="0" lang="ru-RU" sz="1400" spc="-1" strike="noStrike">
                <a:solidFill>
                  <a:srgbClr val="464653"/>
                </a:solidFill>
                <a:uFill>
                  <a:solidFill>
                    <a:srgbClr val="ffffff"/>
                  </a:solidFill>
                </a:uFill>
                <a:latin typeface="Arial"/>
              </a:rPr>
              <a:t>&lt;номер&gt;</a:t>
            </a:fld>
            <a:endParaRPr b="0" lang="ru-RU" sz="1400" spc="-1" strike="noStrike">
              <a:solidFill>
                <a:srgbClr val="000000"/>
              </a:solidFill>
              <a:uFill>
                <a:solidFill>
                  <a:srgbClr val="ffffff"/>
                </a:solidFill>
              </a:uFill>
              <a:latin typeface="Times New Roman"/>
            </a:endParaRPr>
          </a:p>
        </p:txBody>
      </p:sp>
      <p:sp>
        <p:nvSpPr>
          <p:cNvPr id="52" name="PlaceHolder 9"/>
          <p:cNvSpPr>
            <a:spLocks noGrp="1"/>
          </p:cNvSpPr>
          <p:nvPr>
            <p:ph type="title"/>
          </p:nvPr>
        </p:nvSpPr>
        <p:spPr>
          <a:xfrm>
            <a:off x="457200" y="273600"/>
            <a:ext cx="8229240" cy="1144800"/>
          </a:xfrm>
          <a:prstGeom prst="rect">
            <a:avLst/>
          </a:prstGeom>
        </p:spPr>
        <p:txBody>
          <a:bodyPr lIns="0" rIns="0" tIns="0" bIns="0" anchor="ctr"/>
          <a:p>
            <a:r>
              <a:rPr b="0" lang="ru-RU" sz="3200" spc="-1" strike="noStrike">
                <a:solidFill>
                  <a:srgbClr val="000000"/>
                </a:solidFill>
                <a:uFill>
                  <a:solidFill>
                    <a:srgbClr val="ffffff"/>
                  </a:solidFill>
                </a:uFill>
                <a:latin typeface="Arial"/>
              </a:rPr>
              <a:t>Для правки текста заголовка щёлкните мышью</a:t>
            </a:r>
            <a:endParaRPr b="0" lang="ru-RU" sz="3200" spc="-1" strike="noStrike">
              <a:solidFill>
                <a:srgbClr val="000000"/>
              </a:solidFill>
              <a:uFill>
                <a:solidFill>
                  <a:srgbClr val="ffffff"/>
                </a:solidFill>
              </a:uFill>
              <a:latin typeface="Arial"/>
            </a:endParaRPr>
          </a:p>
        </p:txBody>
      </p:sp>
      <p:sp>
        <p:nvSpPr>
          <p:cNvPr id="53" name="PlaceHolder 10"/>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ru-RU" sz="2600" spc="-1" strike="noStrike">
                <a:solidFill>
                  <a:srgbClr val="000000"/>
                </a:solidFill>
                <a:uFill>
                  <a:solidFill>
                    <a:srgbClr val="ffffff"/>
                  </a:solidFill>
                </a:uFill>
                <a:latin typeface="Calibri"/>
              </a:rPr>
              <a:t>Для правки структуры щёлкните мышью</a:t>
            </a:r>
            <a:endParaRPr b="0" lang="ru-RU" sz="26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ru-RU" sz="2000" spc="-1" strike="noStrike">
                <a:solidFill>
                  <a:srgbClr val="000000"/>
                </a:solidFill>
                <a:uFill>
                  <a:solidFill>
                    <a:srgbClr val="ffffff"/>
                  </a:solidFill>
                </a:uFill>
                <a:latin typeface="Calibri"/>
              </a:rPr>
              <a:t>Второй уровень структуры</a:t>
            </a:r>
            <a:endParaRPr b="0" lang="ru-RU" sz="20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ru-RU" sz="2000" spc="-1" strike="noStrike">
                <a:solidFill>
                  <a:srgbClr val="000000"/>
                </a:solidFill>
                <a:uFill>
                  <a:solidFill>
                    <a:srgbClr val="ffffff"/>
                  </a:solidFill>
                </a:uFill>
                <a:latin typeface="Calibri"/>
              </a:rPr>
              <a:t>Третий уровень структуры</a:t>
            </a:r>
            <a:endParaRPr b="0" lang="ru-RU" sz="20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ru-RU" sz="1600" spc="-1" strike="noStrike">
                <a:solidFill>
                  <a:srgbClr val="000000"/>
                </a:solidFill>
                <a:uFill>
                  <a:solidFill>
                    <a:srgbClr val="ffffff"/>
                  </a:solidFill>
                </a:uFill>
                <a:latin typeface="Calibri"/>
              </a:rPr>
              <a:t>Четвёртый уровень структуры</a:t>
            </a:r>
            <a:endParaRPr b="0" lang="ru-RU" sz="16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ru-RU" sz="2000" spc="-1" strike="noStrike">
                <a:solidFill>
                  <a:srgbClr val="000000"/>
                </a:solidFill>
                <a:uFill>
                  <a:solidFill>
                    <a:srgbClr val="ffffff"/>
                  </a:solidFill>
                </a:uFill>
                <a:latin typeface="Calibri"/>
              </a:rPr>
              <a:t>Пятый уровень структуры</a:t>
            </a:r>
            <a:endParaRPr b="0" lang="ru-RU" sz="20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ru-RU" sz="2000" spc="-1" strike="noStrike">
                <a:solidFill>
                  <a:srgbClr val="000000"/>
                </a:solidFill>
                <a:uFill>
                  <a:solidFill>
                    <a:srgbClr val="ffffff"/>
                  </a:solidFill>
                </a:uFill>
                <a:latin typeface="Calibri"/>
              </a:rPr>
              <a:t>Шестой уровень структуры</a:t>
            </a:r>
            <a:endParaRPr b="0" lang="ru-RU" sz="200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b="0" lang="ru-RU" sz="2000" spc="-1" strike="noStrike">
                <a:solidFill>
                  <a:srgbClr val="000000"/>
                </a:solidFill>
                <a:uFill>
                  <a:solidFill>
                    <a:srgbClr val="ffffff"/>
                  </a:solidFill>
                </a:uFill>
                <a:latin typeface="Calibri"/>
              </a:rPr>
              <a:t>Седьмой уровень структуры</a:t>
            </a:r>
            <a:endParaRPr b="0" lang="ru-RU"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0" name="PlaceHolder 1"/>
          <p:cNvSpPr>
            <a:spLocks noGrp="1"/>
          </p:cNvSpPr>
          <p:nvPr>
            <p:ph type="dt"/>
          </p:nvPr>
        </p:nvSpPr>
        <p:spPr>
          <a:xfrm>
            <a:off x="457200" y="6356520"/>
            <a:ext cx="2133360" cy="364680"/>
          </a:xfrm>
          <a:prstGeom prst="rect">
            <a:avLst/>
          </a:prstGeom>
        </p:spPr>
        <p:txBody>
          <a:bodyPr anchor="ctr"/>
          <a:p>
            <a:pPr>
              <a:lnSpc>
                <a:spcPct val="100000"/>
              </a:lnSpc>
            </a:pPr>
            <a:fld id="{C50AA847-1BC5-4BE2-A9D0-F0E2BE668806}" type="datetime1">
              <a:rPr b="0" lang="ru-RU" sz="1200" spc="-1" strike="noStrike">
                <a:solidFill>
                  <a:srgbClr val="8b8b8b"/>
                </a:solidFill>
                <a:uFill>
                  <a:solidFill>
                    <a:srgbClr val="ffffff"/>
                  </a:solidFill>
                </a:uFill>
                <a:latin typeface="Georgia"/>
              </a:rPr>
              <a:t>24.12.2018</a:t>
            </a:fld>
            <a:endParaRPr b="0" lang="ru-RU" sz="1400" spc="-1" strike="noStrike">
              <a:solidFill>
                <a:srgbClr val="000000"/>
              </a:solidFill>
              <a:uFill>
                <a:solidFill>
                  <a:srgbClr val="ffffff"/>
                </a:solidFill>
              </a:uFill>
              <a:latin typeface="Times New Roman"/>
            </a:endParaRPr>
          </a:p>
        </p:txBody>
      </p:sp>
      <p:sp>
        <p:nvSpPr>
          <p:cNvPr id="91" name="PlaceHolder 2"/>
          <p:cNvSpPr>
            <a:spLocks noGrp="1"/>
          </p:cNvSpPr>
          <p:nvPr>
            <p:ph type="ftr"/>
          </p:nvPr>
        </p:nvSpPr>
        <p:spPr>
          <a:xfrm>
            <a:off x="3124080" y="6356520"/>
            <a:ext cx="2895120" cy="364680"/>
          </a:xfrm>
          <a:prstGeom prst="rect">
            <a:avLst/>
          </a:prstGeom>
        </p:spPr>
        <p:txBody>
          <a:bodyPr anchor="ctr"/>
          <a:p>
            <a:endParaRPr b="0" lang="ru-RU" sz="2400" spc="-1" strike="noStrike">
              <a:solidFill>
                <a:srgbClr val="000000"/>
              </a:solidFill>
              <a:uFill>
                <a:solidFill>
                  <a:srgbClr val="ffffff"/>
                </a:solidFill>
              </a:uFill>
              <a:latin typeface="Times New Roman"/>
            </a:endParaRPr>
          </a:p>
        </p:txBody>
      </p:sp>
      <p:sp>
        <p:nvSpPr>
          <p:cNvPr id="92" name="PlaceHolder 3"/>
          <p:cNvSpPr>
            <a:spLocks noGrp="1"/>
          </p:cNvSpPr>
          <p:nvPr>
            <p:ph type="sldNum"/>
          </p:nvPr>
        </p:nvSpPr>
        <p:spPr>
          <a:xfrm>
            <a:off x="6553080" y="6356520"/>
            <a:ext cx="2133360" cy="364680"/>
          </a:xfrm>
          <a:prstGeom prst="rect">
            <a:avLst/>
          </a:prstGeom>
        </p:spPr>
        <p:txBody>
          <a:bodyPr anchor="ctr"/>
          <a:p>
            <a:pPr algn="r">
              <a:lnSpc>
                <a:spcPct val="100000"/>
              </a:lnSpc>
            </a:pPr>
            <a:fld id="{0E8D1D3A-FCE2-4ED6-B23C-E04886B7C25B}" type="slidenum">
              <a:rPr b="0" lang="ru-RU" sz="1200" spc="-1" strike="noStrike">
                <a:solidFill>
                  <a:srgbClr val="898989"/>
                </a:solidFill>
                <a:uFill>
                  <a:solidFill>
                    <a:srgbClr val="ffffff"/>
                  </a:solidFill>
                </a:uFill>
                <a:latin typeface="Georgia"/>
              </a:rPr>
              <a:t>&lt;номер&gt;</a:t>
            </a:fld>
            <a:endParaRPr b="0" lang="ru-RU" sz="1400" spc="-1" strike="noStrike">
              <a:solidFill>
                <a:srgbClr val="000000"/>
              </a:solidFill>
              <a:uFill>
                <a:solidFill>
                  <a:srgbClr val="ffffff"/>
                </a:solidFill>
              </a:uFill>
              <a:latin typeface="Times New Roman"/>
            </a:endParaRPr>
          </a:p>
        </p:txBody>
      </p:sp>
      <p:sp>
        <p:nvSpPr>
          <p:cNvPr id="93" name="PlaceHolder 4"/>
          <p:cNvSpPr>
            <a:spLocks noGrp="1"/>
          </p:cNvSpPr>
          <p:nvPr>
            <p:ph type="title"/>
          </p:nvPr>
        </p:nvSpPr>
        <p:spPr>
          <a:xfrm>
            <a:off x="457200" y="273600"/>
            <a:ext cx="8229240" cy="1144800"/>
          </a:xfrm>
          <a:prstGeom prst="rect">
            <a:avLst/>
          </a:prstGeom>
        </p:spPr>
        <p:txBody>
          <a:bodyPr lIns="0" rIns="0" tIns="0" bIns="0" anchor="ctr"/>
          <a:p>
            <a:r>
              <a:rPr b="0" lang="ru-RU" sz="4400" spc="-1" strike="noStrike">
                <a:solidFill>
                  <a:srgbClr val="000000"/>
                </a:solidFill>
                <a:uFill>
                  <a:solidFill>
                    <a:srgbClr val="ffffff"/>
                  </a:solidFill>
                </a:uFill>
                <a:latin typeface="Arial"/>
              </a:rPr>
              <a:t>Для правки текста заголовка щёлкните мышью</a:t>
            </a:r>
            <a:endParaRPr b="0" lang="ru-RU" sz="4400" spc="-1" strike="noStrike">
              <a:solidFill>
                <a:srgbClr val="000000"/>
              </a:solidFill>
              <a:uFill>
                <a:solidFill>
                  <a:srgbClr val="ffffff"/>
                </a:solidFill>
              </a:uFill>
              <a:latin typeface="Arial"/>
            </a:endParaRPr>
          </a:p>
        </p:txBody>
      </p:sp>
      <p:sp>
        <p:nvSpPr>
          <p:cNvPr id="94" name="PlaceHolder 5"/>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ru-RU" sz="3200" spc="-1" strike="noStrike">
                <a:solidFill>
                  <a:srgbClr val="000000"/>
                </a:solidFill>
                <a:uFill>
                  <a:solidFill>
                    <a:srgbClr val="ffffff"/>
                  </a:solidFill>
                </a:uFill>
                <a:latin typeface="Georgia"/>
              </a:rPr>
              <a:t>Для правки структуры щёлкните мышью</a:t>
            </a:r>
            <a:endParaRPr b="0" lang="ru-RU" sz="3200" spc="-1" strike="noStrike">
              <a:solidFill>
                <a:srgbClr val="000000"/>
              </a:solidFill>
              <a:uFill>
                <a:solidFill>
                  <a:srgbClr val="ffffff"/>
                </a:solidFill>
              </a:uFill>
              <a:latin typeface="Georgia"/>
            </a:endParaRPr>
          </a:p>
          <a:p>
            <a:pPr lvl="1" marL="864000" indent="-324000">
              <a:buClr>
                <a:srgbClr val="000000"/>
              </a:buClr>
              <a:buSzPct val="75000"/>
              <a:buFont typeface="Symbol" charset="2"/>
              <a:buChar char=""/>
            </a:pPr>
            <a:r>
              <a:rPr b="0" lang="ru-RU" sz="2400" spc="-1" strike="noStrike">
                <a:solidFill>
                  <a:srgbClr val="000000"/>
                </a:solidFill>
                <a:uFill>
                  <a:solidFill>
                    <a:srgbClr val="ffffff"/>
                  </a:solidFill>
                </a:uFill>
                <a:latin typeface="Georgia"/>
              </a:rPr>
              <a:t>Второй уровень структуры</a:t>
            </a:r>
            <a:endParaRPr b="0" lang="ru-RU" sz="2400" spc="-1" strike="noStrike">
              <a:solidFill>
                <a:srgbClr val="000000"/>
              </a:solidFill>
              <a:uFill>
                <a:solidFill>
                  <a:srgbClr val="ffffff"/>
                </a:solidFill>
              </a:uFill>
              <a:latin typeface="Georgia"/>
            </a:endParaRPr>
          </a:p>
          <a:p>
            <a:pPr lvl="2" marL="1296000" indent="-288000">
              <a:buClr>
                <a:srgbClr val="000000"/>
              </a:buClr>
              <a:buSzPct val="45000"/>
              <a:buFont typeface="Wingdings" charset="2"/>
              <a:buChar char=""/>
            </a:pPr>
            <a:r>
              <a:rPr b="0" lang="ru-RU" sz="2000" spc="-1" strike="noStrike">
                <a:solidFill>
                  <a:srgbClr val="000000"/>
                </a:solidFill>
                <a:uFill>
                  <a:solidFill>
                    <a:srgbClr val="ffffff"/>
                  </a:solidFill>
                </a:uFill>
                <a:latin typeface="Georgia"/>
              </a:rPr>
              <a:t>Третий уровень структуры</a:t>
            </a:r>
            <a:endParaRPr b="0" lang="ru-RU" sz="2000" spc="-1" strike="noStrike">
              <a:solidFill>
                <a:srgbClr val="000000"/>
              </a:solidFill>
              <a:uFill>
                <a:solidFill>
                  <a:srgbClr val="ffffff"/>
                </a:solidFill>
              </a:uFill>
              <a:latin typeface="Georgia"/>
            </a:endParaRPr>
          </a:p>
          <a:p>
            <a:pPr lvl="3" marL="1728000" indent="-216000">
              <a:buClr>
                <a:srgbClr val="000000"/>
              </a:buClr>
              <a:buSzPct val="75000"/>
              <a:buFont typeface="Symbol" charset="2"/>
              <a:buChar char=""/>
            </a:pPr>
            <a:r>
              <a:rPr b="0" lang="ru-RU" sz="2000" spc="-1" strike="noStrike">
                <a:solidFill>
                  <a:srgbClr val="000000"/>
                </a:solidFill>
                <a:uFill>
                  <a:solidFill>
                    <a:srgbClr val="ffffff"/>
                  </a:solidFill>
                </a:uFill>
                <a:latin typeface="Georgia"/>
              </a:rPr>
              <a:t>Четвёртый уровень структуры</a:t>
            </a:r>
            <a:endParaRPr b="0" lang="ru-RU" sz="2000" spc="-1" strike="noStrike">
              <a:solidFill>
                <a:srgbClr val="000000"/>
              </a:solidFill>
              <a:uFill>
                <a:solidFill>
                  <a:srgbClr val="ffffff"/>
                </a:solidFill>
              </a:uFill>
              <a:latin typeface="Georgia"/>
            </a:endParaRPr>
          </a:p>
          <a:p>
            <a:pPr lvl="4" marL="2160000" indent="-216000">
              <a:buClr>
                <a:srgbClr val="000000"/>
              </a:buClr>
              <a:buSzPct val="45000"/>
              <a:buFont typeface="Wingdings" charset="2"/>
              <a:buChar char=""/>
            </a:pPr>
            <a:r>
              <a:rPr b="0" lang="ru-RU" sz="2000" spc="-1" strike="noStrike">
                <a:solidFill>
                  <a:srgbClr val="000000"/>
                </a:solidFill>
                <a:uFill>
                  <a:solidFill>
                    <a:srgbClr val="ffffff"/>
                  </a:solidFill>
                </a:uFill>
                <a:latin typeface="Georgia"/>
              </a:rPr>
              <a:t>Пятый уровень структуры</a:t>
            </a:r>
            <a:endParaRPr b="0" lang="ru-RU" sz="2000" spc="-1" strike="noStrike">
              <a:solidFill>
                <a:srgbClr val="000000"/>
              </a:solidFill>
              <a:uFill>
                <a:solidFill>
                  <a:srgbClr val="ffffff"/>
                </a:solidFill>
              </a:uFill>
              <a:latin typeface="Georgia"/>
            </a:endParaRPr>
          </a:p>
          <a:p>
            <a:pPr lvl="5" marL="2592000" indent="-216000">
              <a:buClr>
                <a:srgbClr val="000000"/>
              </a:buClr>
              <a:buSzPct val="45000"/>
              <a:buFont typeface="Wingdings" charset="2"/>
              <a:buChar char=""/>
            </a:pPr>
            <a:r>
              <a:rPr b="0" lang="ru-RU" sz="2000" spc="-1" strike="noStrike">
                <a:solidFill>
                  <a:srgbClr val="000000"/>
                </a:solidFill>
                <a:uFill>
                  <a:solidFill>
                    <a:srgbClr val="ffffff"/>
                  </a:solidFill>
                </a:uFill>
                <a:latin typeface="Georgia"/>
              </a:rPr>
              <a:t>Шестой уровень структуры</a:t>
            </a:r>
            <a:endParaRPr b="0" lang="ru-RU" sz="2000" spc="-1" strike="noStrike">
              <a:solidFill>
                <a:srgbClr val="000000"/>
              </a:solidFill>
              <a:uFill>
                <a:solidFill>
                  <a:srgbClr val="ffffff"/>
                </a:solidFill>
              </a:uFill>
              <a:latin typeface="Georgia"/>
            </a:endParaRPr>
          </a:p>
          <a:p>
            <a:pPr lvl="6" marL="3024000" indent="-216000">
              <a:buClr>
                <a:srgbClr val="000000"/>
              </a:buClr>
              <a:buSzPct val="45000"/>
              <a:buFont typeface="Wingdings" charset="2"/>
              <a:buChar char=""/>
            </a:pPr>
            <a:r>
              <a:rPr b="0" lang="ru-RU" sz="2000" spc="-1" strike="noStrike">
                <a:solidFill>
                  <a:srgbClr val="000000"/>
                </a:solidFill>
                <a:uFill>
                  <a:solidFill>
                    <a:srgbClr val="ffffff"/>
                  </a:solidFill>
                </a:uFill>
                <a:latin typeface="Georgia"/>
              </a:rPr>
              <a:t>Седьмой уровень структуры</a:t>
            </a:r>
            <a:endParaRPr b="0" lang="ru-RU" sz="2000" spc="-1" strike="noStrike">
              <a:solidFill>
                <a:srgbClr val="000000"/>
              </a:solidFill>
              <a:uFill>
                <a:solidFill>
                  <a:srgbClr val="ffffff"/>
                </a:solidFill>
              </a:uFill>
              <a:latin typeface="Georgia"/>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jpeg"/><Relationship Id="rId4"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slideLayout" Target="../slideLayouts/slideLayout13.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25.xml"/><Relationship Id="rId3" Type="http://schemas.openxmlformats.org/officeDocument/2006/relationships/notesSlide" Target="../notesSlides/notesSlide13.xml"/>
</Relationships>
</file>

<file path=ppt/slides/_rels/slide2.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image" Target="../media/image11.jpeg"/><Relationship Id="rId4" Type="http://schemas.openxmlformats.org/officeDocument/2006/relationships/slideLayout" Target="../slideLayouts/slideLayout13.xml"/><Relationship Id="rId5"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CustomShape 1"/>
          <p:cNvSpPr/>
          <p:nvPr/>
        </p:nvSpPr>
        <p:spPr>
          <a:xfrm>
            <a:off x="344520" y="6000840"/>
            <a:ext cx="8427960" cy="303480"/>
          </a:xfrm>
          <a:prstGeom prst="rect">
            <a:avLst/>
          </a:prstGeom>
          <a:noFill/>
          <a:ln>
            <a:noFill/>
          </a:ln>
        </p:spPr>
        <p:style>
          <a:lnRef idx="0"/>
          <a:fillRef idx="0"/>
          <a:effectRef idx="0"/>
          <a:fontRef idx="minor"/>
        </p:style>
        <p:txBody>
          <a:bodyPr lIns="90000" rIns="90000" tIns="45000" bIns="45000"/>
          <a:p>
            <a:pPr>
              <a:lnSpc>
                <a:spcPct val="100000"/>
              </a:lnSpc>
            </a:pPr>
            <a:r>
              <a:rPr b="1" lang="ru-RU" sz="1400" spc="-1" strike="noStrike">
                <a:solidFill>
                  <a:srgbClr val="464653"/>
                </a:solidFill>
                <a:uFill>
                  <a:solidFill>
                    <a:srgbClr val="ffffff"/>
                  </a:solidFill>
                </a:uFill>
                <a:latin typeface="Georgia"/>
              </a:rPr>
              <a:t>24 декабря 2018 г.</a:t>
            </a:r>
            <a:endParaRPr b="0" lang="ru-RU" sz="1800" spc="-1" strike="noStrike">
              <a:solidFill>
                <a:srgbClr val="000000"/>
              </a:solidFill>
              <a:uFill>
                <a:solidFill>
                  <a:srgbClr val="ffffff"/>
                </a:solidFill>
              </a:uFill>
              <a:latin typeface="Arial"/>
            </a:endParaRPr>
          </a:p>
        </p:txBody>
      </p:sp>
      <p:sp>
        <p:nvSpPr>
          <p:cNvPr id="137" name="CustomShape 2"/>
          <p:cNvSpPr/>
          <p:nvPr/>
        </p:nvSpPr>
        <p:spPr>
          <a:xfrm>
            <a:off x="0" y="5477040"/>
            <a:ext cx="9143640" cy="428400"/>
          </a:xfrm>
          <a:prstGeom prst="rect">
            <a:avLst/>
          </a:prstGeom>
          <a:solidFill>
            <a:srgbClr val="376092"/>
          </a:solidFill>
          <a:ln>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w="127000" h="63500"/>
          </a:sp3d>
        </p:spPr>
        <p:style>
          <a:lnRef idx="0"/>
          <a:fillRef idx="0"/>
          <a:effectRef idx="0"/>
          <a:fontRef idx="minor"/>
        </p:style>
      </p:sp>
      <p:pic>
        <p:nvPicPr>
          <p:cNvPr id="138" name="Picture 2" descr=""/>
          <p:cNvPicPr/>
          <p:nvPr/>
        </p:nvPicPr>
        <p:blipFill>
          <a:blip r:embed="rId1"/>
          <a:stretch/>
        </p:blipFill>
        <p:spPr>
          <a:xfrm>
            <a:off x="4074480" y="3436560"/>
            <a:ext cx="4213800" cy="1790640"/>
          </a:xfrm>
          <a:prstGeom prst="rect">
            <a:avLst/>
          </a:prstGeom>
          <a:ln>
            <a:noFill/>
          </a:ln>
        </p:spPr>
      </p:pic>
      <p:pic>
        <p:nvPicPr>
          <p:cNvPr id="139" name="Рисунок 1" descr=""/>
          <p:cNvPicPr/>
          <p:nvPr/>
        </p:nvPicPr>
        <p:blipFill>
          <a:blip r:embed="rId2"/>
          <a:srcRect l="1704" t="12126" r="45053" b="66127"/>
          <a:stretch/>
        </p:blipFill>
        <p:spPr>
          <a:xfrm>
            <a:off x="2658960" y="159480"/>
            <a:ext cx="3825720" cy="878400"/>
          </a:xfrm>
          <a:prstGeom prst="rect">
            <a:avLst/>
          </a:prstGeom>
          <a:ln>
            <a:noFill/>
          </a:ln>
        </p:spPr>
      </p:pic>
      <p:sp>
        <p:nvSpPr>
          <p:cNvPr id="140" name="CustomShape 3"/>
          <p:cNvSpPr/>
          <p:nvPr/>
        </p:nvSpPr>
        <p:spPr>
          <a:xfrm>
            <a:off x="-13680" y="1198800"/>
            <a:ext cx="9143640" cy="2000880"/>
          </a:xfrm>
          <a:prstGeom prst="rect">
            <a:avLst/>
          </a:prstGeom>
          <a:solidFill>
            <a:srgbClr val="ff572f"/>
          </a:solidFill>
          <a:ln>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w="127000" h="63500"/>
          </a:sp3d>
        </p:spPr>
        <p:style>
          <a:lnRef idx="0"/>
          <a:fillRef idx="0"/>
          <a:effectRef idx="0"/>
          <a:fontRef idx="minor"/>
        </p:style>
        <p:txBody>
          <a:bodyPr lIns="90000" rIns="90000" tIns="45000" bIns="45000" anchor="ctr"/>
          <a:p>
            <a:pPr marL="343080" indent="-342720" algn="ctr">
              <a:lnSpc>
                <a:spcPct val="100000"/>
              </a:lnSpc>
            </a:pPr>
            <a:endParaRPr b="0" lang="ru-RU" sz="1800" spc="-1" strike="noStrike">
              <a:solidFill>
                <a:srgbClr val="000000"/>
              </a:solidFill>
              <a:uFill>
                <a:solidFill>
                  <a:srgbClr val="ffffff"/>
                </a:solidFill>
              </a:uFill>
              <a:latin typeface="Arial"/>
            </a:endParaRPr>
          </a:p>
          <a:p>
            <a:pPr marL="343080" indent="-342720" algn="ctr">
              <a:lnSpc>
                <a:spcPct val="100000"/>
              </a:lnSpc>
            </a:pPr>
            <a:r>
              <a:rPr b="1" lang="ru-RU" sz="3200" spc="-1" strike="noStrike">
                <a:solidFill>
                  <a:srgbClr val="ffffff"/>
                </a:solidFill>
                <a:uFill>
                  <a:solidFill>
                    <a:srgbClr val="ffffff"/>
                  </a:solidFill>
                </a:uFill>
                <a:latin typeface="Georgia"/>
              </a:rPr>
              <a:t>Типовые нарушения лицензионных требований розничной продажи алкогольной продукции</a:t>
            </a:r>
            <a:endParaRPr b="0" lang="ru-RU" sz="1800" spc="-1" strike="noStrike">
              <a:solidFill>
                <a:srgbClr val="000000"/>
              </a:solidFill>
              <a:uFill>
                <a:solidFill>
                  <a:srgbClr val="ffffff"/>
                </a:solidFill>
              </a:uFill>
              <a:latin typeface="Arial"/>
            </a:endParaRPr>
          </a:p>
          <a:p>
            <a:pPr marL="343080" indent="-342720" algn="ctr">
              <a:lnSpc>
                <a:spcPct val="100000"/>
              </a:lnSpc>
            </a:pPr>
            <a:endParaRPr b="0" lang="ru-RU" sz="1800" spc="-1" strike="noStrike">
              <a:solidFill>
                <a:srgbClr val="000000"/>
              </a:solidFill>
              <a:uFill>
                <a:solidFill>
                  <a:srgbClr val="ffffff"/>
                </a:solidFill>
              </a:uFill>
              <a:latin typeface="Arial"/>
            </a:endParaRPr>
          </a:p>
        </p:txBody>
      </p:sp>
      <p:pic>
        <p:nvPicPr>
          <p:cNvPr id="141" name="Picture 4" descr=""/>
          <p:cNvPicPr/>
          <p:nvPr/>
        </p:nvPicPr>
        <p:blipFill>
          <a:blip r:embed="rId3"/>
          <a:srcRect l="36350" t="0" r="0" b="0"/>
          <a:stretch/>
        </p:blipFill>
        <p:spPr>
          <a:xfrm>
            <a:off x="1177200" y="3436560"/>
            <a:ext cx="2758680" cy="176868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CustomShape 1"/>
          <p:cNvSpPr/>
          <p:nvPr/>
        </p:nvSpPr>
        <p:spPr>
          <a:xfrm>
            <a:off x="6510240" y="6572160"/>
            <a:ext cx="1353600" cy="285480"/>
          </a:xfrm>
          <a:prstGeom prst="rect">
            <a:avLst/>
          </a:prstGeom>
          <a:noFill/>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p:style>
      </p:sp>
      <p:sp>
        <p:nvSpPr>
          <p:cNvPr id="217" name="CustomShape 2"/>
          <p:cNvSpPr/>
          <p:nvPr/>
        </p:nvSpPr>
        <p:spPr>
          <a:xfrm>
            <a:off x="-720" y="0"/>
            <a:ext cx="9143640" cy="856800"/>
          </a:xfrm>
          <a:prstGeom prst="rect">
            <a:avLst/>
          </a:prstGeom>
          <a:solidFill>
            <a:srgbClr val="376092"/>
          </a:solidFill>
          <a:ln>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w="127000" h="63500"/>
          </a:sp3d>
        </p:spPr>
        <p:style>
          <a:lnRef idx="0"/>
          <a:fillRef idx="0"/>
          <a:effectRef idx="0"/>
          <a:fontRef idx="minor"/>
        </p:style>
        <p:txBody>
          <a:bodyPr lIns="90000" rIns="90000" tIns="45000" bIns="45000" anchor="ctr"/>
          <a:p>
            <a:pPr marL="343080" indent="-342720" algn="ctr">
              <a:lnSpc>
                <a:spcPct val="100000"/>
              </a:lnSpc>
            </a:pPr>
            <a:r>
              <a:rPr b="1" lang="ru-RU" sz="2000" spc="-1" strike="noStrike">
                <a:solidFill>
                  <a:srgbClr val="ffffff"/>
                </a:solidFill>
                <a:uFill>
                  <a:solidFill>
                    <a:srgbClr val="ffffff"/>
                  </a:solidFill>
                </a:uFill>
                <a:latin typeface="Georgia"/>
              </a:rPr>
              <a:t>Типовые нарушения </a:t>
            </a:r>
            <a:r>
              <a:rPr b="0" lang="ru-RU" sz="2000" spc="-1" strike="noStrike">
                <a:solidFill>
                  <a:srgbClr val="ffffff"/>
                </a:solidFill>
                <a:uFill>
                  <a:solidFill>
                    <a:srgbClr val="ffffff"/>
                  </a:solidFill>
                </a:uFill>
                <a:latin typeface="Georgia"/>
              </a:rPr>
              <a:t>лицензионных требований </a:t>
            </a:r>
            <a:endParaRPr b="0" lang="ru-RU" sz="1800" spc="-1" strike="noStrike">
              <a:solidFill>
                <a:srgbClr val="000000"/>
              </a:solidFill>
              <a:uFill>
                <a:solidFill>
                  <a:srgbClr val="ffffff"/>
                </a:solidFill>
              </a:uFill>
              <a:latin typeface="Arial"/>
            </a:endParaRPr>
          </a:p>
          <a:p>
            <a:pPr marL="343080" indent="-342720" algn="ctr">
              <a:lnSpc>
                <a:spcPct val="100000"/>
              </a:lnSpc>
            </a:pPr>
            <a:r>
              <a:rPr b="0" lang="ru-RU" sz="2000" spc="-1" strike="noStrike">
                <a:solidFill>
                  <a:srgbClr val="ffffff"/>
                </a:solidFill>
                <a:uFill>
                  <a:solidFill>
                    <a:srgbClr val="ffffff"/>
                  </a:solidFill>
                </a:uFill>
                <a:latin typeface="Georgia"/>
              </a:rPr>
              <a:t>розничной продажи алкогольной продукции</a:t>
            </a:r>
            <a:endParaRPr b="0" lang="ru-RU" sz="1800" spc="-1" strike="noStrike">
              <a:solidFill>
                <a:srgbClr val="000000"/>
              </a:solidFill>
              <a:uFill>
                <a:solidFill>
                  <a:srgbClr val="ffffff"/>
                </a:solidFill>
              </a:uFill>
              <a:latin typeface="Arial"/>
            </a:endParaRPr>
          </a:p>
        </p:txBody>
      </p:sp>
      <p:sp>
        <p:nvSpPr>
          <p:cNvPr id="218" name="CustomShape 3"/>
          <p:cNvSpPr/>
          <p:nvPr/>
        </p:nvSpPr>
        <p:spPr>
          <a:xfrm>
            <a:off x="8610480" y="6372360"/>
            <a:ext cx="533160" cy="364680"/>
          </a:xfrm>
          <a:prstGeom prst="rect">
            <a:avLst/>
          </a:prstGeom>
          <a:solidFill>
            <a:schemeClr val="accent1">
              <a:lumMod val="75000"/>
            </a:schemeClr>
          </a:solidFill>
          <a:ln>
            <a:noFill/>
          </a:ln>
        </p:spPr>
        <p:style>
          <a:lnRef idx="0"/>
          <a:fillRef idx="0"/>
          <a:effectRef idx="0"/>
          <a:fontRef idx="minor"/>
        </p:style>
        <p:txBody>
          <a:bodyPr lIns="90000" rIns="90000" tIns="45000" bIns="45000" anchor="ctr"/>
          <a:p>
            <a:pPr algn="r">
              <a:lnSpc>
                <a:spcPct val="100000"/>
              </a:lnSpc>
            </a:pPr>
            <a:fld id="{222F772F-A78B-445A-9974-0BC906444C4B}" type="slidenum">
              <a:rPr b="1" lang="ru-RU" sz="1600" spc="-1" strike="noStrike">
                <a:solidFill>
                  <a:srgbClr val="ffffff"/>
                </a:solidFill>
                <a:uFill>
                  <a:solidFill>
                    <a:srgbClr val="ffffff"/>
                  </a:solidFill>
                </a:uFill>
                <a:latin typeface="Calibri"/>
              </a:rPr>
              <a:t>&lt;номер&gt;</a:t>
            </a:fld>
            <a:endParaRPr b="0" lang="ru-RU" sz="1800" spc="-1" strike="noStrike">
              <a:solidFill>
                <a:srgbClr val="000000"/>
              </a:solidFill>
              <a:uFill>
                <a:solidFill>
                  <a:srgbClr val="ffffff"/>
                </a:solidFill>
              </a:uFill>
              <a:latin typeface="Arial"/>
            </a:endParaRPr>
          </a:p>
        </p:txBody>
      </p:sp>
      <p:sp>
        <p:nvSpPr>
          <p:cNvPr id="219" name="CustomShape 4"/>
          <p:cNvSpPr/>
          <p:nvPr/>
        </p:nvSpPr>
        <p:spPr>
          <a:xfrm>
            <a:off x="320760" y="1236600"/>
            <a:ext cx="8461440" cy="790920"/>
          </a:xfrm>
          <a:prstGeom prst="rect">
            <a:avLst/>
          </a:prstGeom>
          <a:solidFill>
            <a:srgbClr val="ff714f"/>
          </a:solidFill>
          <a:ln>
            <a:round/>
          </a:ln>
          <a:effectLst>
            <a:outerShdw blurRad="38100" dir="5400000" dist="25400" rotWithShape="0">
              <a:srgbClr val="000000">
                <a:alpha val="40000"/>
              </a:srgbClr>
            </a:outerShdw>
          </a:effectLst>
        </p:spPr>
        <p:style>
          <a:lnRef idx="1">
            <a:schemeClr val="accent3"/>
          </a:lnRef>
          <a:fillRef idx="2">
            <a:schemeClr val="accent3"/>
          </a:fillRef>
          <a:effectRef idx="1">
            <a:schemeClr val="accent3"/>
          </a:effectRef>
          <a:fontRef idx="minor"/>
        </p:style>
        <p:txBody>
          <a:bodyPr lIns="90000" rIns="90000" tIns="45000" bIns="45000"/>
          <a:p>
            <a:pPr algn="ctr">
              <a:lnSpc>
                <a:spcPct val="100000"/>
              </a:lnSpc>
            </a:pPr>
            <a:r>
              <a:rPr b="1" lang="ru-RU" sz="2400" spc="-1" strike="noStrike">
                <a:solidFill>
                  <a:srgbClr val="000000"/>
                </a:solidFill>
                <a:uFill>
                  <a:solidFill>
                    <a:srgbClr val="ffffff"/>
                  </a:solidFill>
                </a:uFill>
                <a:latin typeface="Wingdings 2"/>
              </a:rPr>
              <a:t></a:t>
            </a:r>
            <a:r>
              <a:rPr b="0" lang="ru-RU" sz="1400" spc="-1" strike="noStrike">
                <a:solidFill>
                  <a:srgbClr val="000000"/>
                </a:solidFill>
                <a:uFill>
                  <a:solidFill>
                    <a:srgbClr val="ffffff"/>
                  </a:solidFill>
                </a:uFill>
                <a:latin typeface="Georgia"/>
              </a:rPr>
              <a:t>Производство и оборот этилового спирта, алкогольной и спиртосодержащей продукции на договорной или бездоговорной основе </a:t>
            </a:r>
            <a:r>
              <a:rPr b="1" lang="ru-RU" sz="1400" spc="-1" strike="noStrike">
                <a:solidFill>
                  <a:srgbClr val="000000"/>
                </a:solidFill>
                <a:uFill>
                  <a:solidFill>
                    <a:srgbClr val="ffffff"/>
                  </a:solidFill>
                </a:uFill>
                <a:latin typeface="Georgia"/>
              </a:rPr>
              <a:t>для лиц, не имеющих соответствующих лицензий</a:t>
            </a:r>
            <a:endParaRPr b="0" lang="ru-RU" sz="1800" spc="-1" strike="noStrike">
              <a:solidFill>
                <a:srgbClr val="000000"/>
              </a:solidFill>
              <a:uFill>
                <a:solidFill>
                  <a:srgbClr val="ffffff"/>
                </a:solidFill>
              </a:uFill>
              <a:latin typeface="Arial"/>
            </a:endParaRPr>
          </a:p>
          <a:p>
            <a:pPr algn="ctr">
              <a:lnSpc>
                <a:spcPct val="100000"/>
              </a:lnSpc>
            </a:pPr>
            <a:endParaRPr b="0" lang="ru-RU" sz="1800" spc="-1" strike="noStrike">
              <a:solidFill>
                <a:srgbClr val="000000"/>
              </a:solidFill>
              <a:uFill>
                <a:solidFill>
                  <a:srgbClr val="ffffff"/>
                </a:solidFill>
              </a:uFill>
              <a:latin typeface="Arial"/>
            </a:endParaRPr>
          </a:p>
        </p:txBody>
      </p:sp>
      <p:sp>
        <p:nvSpPr>
          <p:cNvPr id="220" name="CustomShape 5"/>
          <p:cNvSpPr/>
          <p:nvPr/>
        </p:nvSpPr>
        <p:spPr>
          <a:xfrm>
            <a:off x="4168080" y="2218680"/>
            <a:ext cx="4614120" cy="1002960"/>
          </a:xfrm>
          <a:prstGeom prst="rect">
            <a:avLst/>
          </a:prstGeom>
          <a:solidFill>
            <a:srgbClr val="ff896d"/>
          </a:solidFill>
          <a:ln>
            <a:round/>
          </a:ln>
          <a:effectLst>
            <a:outerShdw blurRad="38100" dir="5400000" dist="2540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p>
            <a:pPr algn="ctr">
              <a:lnSpc>
                <a:spcPct val="100000"/>
              </a:lnSpc>
            </a:pPr>
            <a:r>
              <a:rPr b="0" lang="ru-RU" sz="1200" spc="-1" strike="noStrike">
                <a:solidFill>
                  <a:srgbClr val="000000"/>
                </a:solidFill>
                <a:uFill>
                  <a:solidFill>
                    <a:srgbClr val="ffffff"/>
                  </a:solidFill>
                </a:uFill>
                <a:latin typeface="Georgia"/>
              </a:rPr>
              <a:t>К обороту относятся </a:t>
            </a:r>
            <a:r>
              <a:rPr b="1" lang="ru-RU" sz="1200" spc="-1" strike="noStrike">
                <a:solidFill>
                  <a:srgbClr val="000000"/>
                </a:solidFill>
                <a:uFill>
                  <a:solidFill>
                    <a:srgbClr val="ffffff"/>
                  </a:solidFill>
                </a:uFill>
                <a:latin typeface="Georgia"/>
              </a:rPr>
              <a:t>закупка</a:t>
            </a:r>
            <a:r>
              <a:rPr b="0" lang="ru-RU" sz="1200" spc="-1" strike="noStrike">
                <a:solidFill>
                  <a:srgbClr val="000000"/>
                </a:solidFill>
                <a:uFill>
                  <a:solidFill>
                    <a:srgbClr val="ffffff"/>
                  </a:solidFill>
                </a:uFill>
                <a:latin typeface="Georgia"/>
              </a:rPr>
              <a:t> (в том числе импорт), </a:t>
            </a:r>
            <a:r>
              <a:rPr b="1" lang="ru-RU" sz="1200" spc="-1" strike="noStrike">
                <a:solidFill>
                  <a:srgbClr val="000000"/>
                </a:solidFill>
                <a:uFill>
                  <a:solidFill>
                    <a:srgbClr val="ffffff"/>
                  </a:solidFill>
                </a:uFill>
                <a:latin typeface="Georgia"/>
              </a:rPr>
              <a:t>поставки </a:t>
            </a:r>
            <a:r>
              <a:rPr b="0" lang="ru-RU" sz="1200" spc="-1" strike="noStrike">
                <a:solidFill>
                  <a:srgbClr val="000000"/>
                </a:solidFill>
                <a:uFill>
                  <a:solidFill>
                    <a:srgbClr val="ffffff"/>
                  </a:solidFill>
                </a:uFill>
                <a:latin typeface="Georgia"/>
              </a:rPr>
              <a:t>(в том числе экспорт), </a:t>
            </a:r>
            <a:r>
              <a:rPr b="1" lang="ru-RU" sz="1200" spc="-1" strike="noStrike">
                <a:solidFill>
                  <a:srgbClr val="000000"/>
                </a:solidFill>
                <a:uFill>
                  <a:solidFill>
                    <a:srgbClr val="ffffff"/>
                  </a:solidFill>
                </a:uFill>
                <a:latin typeface="Georgia"/>
              </a:rPr>
              <a:t>хранение, перевозки и розничная продажа</a:t>
            </a:r>
            <a:r>
              <a:rPr b="0" lang="ru-RU" sz="1200" spc="-1" strike="noStrike">
                <a:solidFill>
                  <a:srgbClr val="000000"/>
                </a:solidFill>
                <a:uFill>
                  <a:solidFill>
                    <a:srgbClr val="ffffff"/>
                  </a:solidFill>
                </a:uFill>
                <a:latin typeface="Georgia"/>
              </a:rPr>
              <a:t>, на которые распространяется действие Федерального закона № 171-ФЗ </a:t>
            </a:r>
            <a:endParaRPr b="0" lang="ru-RU" sz="1800" spc="-1" strike="noStrike">
              <a:solidFill>
                <a:srgbClr val="000000"/>
              </a:solidFill>
              <a:uFill>
                <a:solidFill>
                  <a:srgbClr val="ffffff"/>
                </a:solidFill>
              </a:uFill>
              <a:latin typeface="Arial"/>
            </a:endParaRPr>
          </a:p>
          <a:p>
            <a:pPr algn="ctr">
              <a:lnSpc>
                <a:spcPct val="100000"/>
              </a:lnSpc>
            </a:pPr>
            <a:r>
              <a:rPr b="0" lang="ru-RU" sz="1200" spc="-1" strike="noStrike">
                <a:solidFill>
                  <a:srgbClr val="000000"/>
                </a:solidFill>
                <a:uFill>
                  <a:solidFill>
                    <a:srgbClr val="ffffff"/>
                  </a:solidFill>
                </a:uFill>
                <a:latin typeface="Georgia"/>
              </a:rPr>
              <a:t>(пункт 16 статьи 2 Федерального закона № 171-ФЗ).</a:t>
            </a:r>
            <a:endParaRPr b="0" lang="ru-RU" sz="1800" spc="-1" strike="noStrike">
              <a:solidFill>
                <a:srgbClr val="000000"/>
              </a:solidFill>
              <a:uFill>
                <a:solidFill>
                  <a:srgbClr val="ffffff"/>
                </a:solidFill>
              </a:uFill>
              <a:latin typeface="Arial"/>
            </a:endParaRPr>
          </a:p>
        </p:txBody>
      </p:sp>
      <p:sp>
        <p:nvSpPr>
          <p:cNvPr id="221" name="CustomShape 6"/>
          <p:cNvSpPr/>
          <p:nvPr/>
        </p:nvSpPr>
        <p:spPr>
          <a:xfrm>
            <a:off x="4168080" y="3444840"/>
            <a:ext cx="4614120" cy="1734120"/>
          </a:xfrm>
          <a:prstGeom prst="rect">
            <a:avLst/>
          </a:prstGeom>
          <a:ln>
            <a:round/>
          </a:ln>
          <a:effectLst>
            <a:outerShdw blurRad="38100" dir="5400000" dist="2540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p>
            <a:pPr>
              <a:lnSpc>
                <a:spcPct val="100000"/>
              </a:lnSpc>
            </a:pPr>
            <a:r>
              <a:rPr b="0" lang="ru-RU" sz="1400" spc="-1" strike="noStrike">
                <a:solidFill>
                  <a:srgbClr val="000000"/>
                </a:solidFill>
                <a:uFill>
                  <a:solidFill>
                    <a:srgbClr val="ffffff"/>
                  </a:solidFill>
                </a:uFill>
                <a:latin typeface="Wingdings"/>
              </a:rPr>
              <a:t></a:t>
            </a:r>
            <a:r>
              <a:rPr b="0" lang="ru-RU" sz="1400" spc="-1" strike="noStrike">
                <a:solidFill>
                  <a:srgbClr val="000000"/>
                </a:solidFill>
                <a:uFill>
                  <a:solidFill>
                    <a:srgbClr val="ffffff"/>
                  </a:solidFill>
                </a:uFill>
                <a:latin typeface="Georgia"/>
              </a:rPr>
              <a:t> </a:t>
            </a:r>
            <a:r>
              <a:rPr b="0" lang="ru-RU" sz="1400" spc="-1" strike="noStrike">
                <a:solidFill>
                  <a:srgbClr val="000000"/>
                </a:solidFill>
                <a:uFill>
                  <a:solidFill>
                    <a:srgbClr val="ffffff"/>
                  </a:solidFill>
                </a:uFill>
                <a:latin typeface="Georgia"/>
              </a:rPr>
              <a:t>Таким образом, законодательством о государственном регулировании производства и оборота этилового спирта, алкогольной и спиртосодержащей продукции </a:t>
            </a:r>
            <a:r>
              <a:rPr b="1" lang="ru-RU" sz="1400" spc="-1" strike="noStrike">
                <a:solidFill>
                  <a:srgbClr val="000000"/>
                </a:solidFill>
                <a:uFill>
                  <a:solidFill>
                    <a:srgbClr val="ffffff"/>
                  </a:solidFill>
                </a:uFill>
                <a:latin typeface="Georgia"/>
              </a:rPr>
              <a:t>запрещено, например, оказание услуг другим лицам по хранению этилового спирта </a:t>
            </a:r>
            <a:endParaRPr b="0" lang="ru-RU" sz="1800" spc="-1" strike="noStrike">
              <a:solidFill>
                <a:srgbClr val="000000"/>
              </a:solidFill>
              <a:uFill>
                <a:solidFill>
                  <a:srgbClr val="ffffff"/>
                </a:solidFill>
              </a:uFill>
              <a:latin typeface="Arial"/>
            </a:endParaRPr>
          </a:p>
          <a:p>
            <a:pPr>
              <a:lnSpc>
                <a:spcPct val="100000"/>
              </a:lnSpc>
            </a:pPr>
            <a:r>
              <a:rPr b="0" i="1" lang="ru-RU" sz="1200" spc="-1" strike="noStrike">
                <a:solidFill>
                  <a:srgbClr val="000000"/>
                </a:solidFill>
                <a:uFill>
                  <a:solidFill>
                    <a:srgbClr val="ffffff"/>
                  </a:solidFill>
                </a:uFill>
                <a:latin typeface="Georgia"/>
              </a:rPr>
              <a:t>(Постановление ФАС Северо-Западного округа от 12.05.2009 по делу № А56-31438/2008).</a:t>
            </a:r>
            <a:endParaRPr b="0" lang="ru-RU" sz="1800" spc="-1" strike="noStrike">
              <a:solidFill>
                <a:srgbClr val="000000"/>
              </a:solidFill>
              <a:uFill>
                <a:solidFill>
                  <a:srgbClr val="ffffff"/>
                </a:solidFill>
              </a:uFill>
              <a:latin typeface="Arial"/>
            </a:endParaRPr>
          </a:p>
        </p:txBody>
      </p:sp>
      <p:pic>
        <p:nvPicPr>
          <p:cNvPr id="222" name="Picture 2" descr=""/>
          <p:cNvPicPr/>
          <p:nvPr/>
        </p:nvPicPr>
        <p:blipFill>
          <a:blip r:embed="rId1"/>
          <a:srcRect l="8173" t="0" r="0" b="0"/>
          <a:stretch/>
        </p:blipFill>
        <p:spPr>
          <a:xfrm>
            <a:off x="485280" y="2403000"/>
            <a:ext cx="3566880" cy="2589480"/>
          </a:xfrm>
          <a:prstGeom prst="rect">
            <a:avLst/>
          </a:prstGeom>
          <a:ln>
            <a:noFill/>
          </a:ln>
        </p:spPr>
      </p:pic>
      <p:sp>
        <p:nvSpPr>
          <p:cNvPr id="223" name="CustomShape 7"/>
          <p:cNvSpPr/>
          <p:nvPr/>
        </p:nvSpPr>
        <p:spPr>
          <a:xfrm>
            <a:off x="449640" y="5437080"/>
            <a:ext cx="8332200" cy="729720"/>
          </a:xfrm>
          <a:prstGeom prst="rect">
            <a:avLst/>
          </a:prstGeom>
          <a:ln>
            <a:round/>
          </a:ln>
          <a:effectLst>
            <a:outerShdw blurRad="38100" dir="5400000" dist="2540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p>
            <a:pPr>
              <a:lnSpc>
                <a:spcPct val="100000"/>
              </a:lnSpc>
            </a:pPr>
            <a:r>
              <a:rPr b="0" lang="ru-RU" sz="1400" spc="-1" strike="noStrike">
                <a:solidFill>
                  <a:srgbClr val="000000"/>
                </a:solidFill>
                <a:uFill>
                  <a:solidFill>
                    <a:srgbClr val="ffffff"/>
                  </a:solidFill>
                </a:uFill>
                <a:latin typeface="Wingdings"/>
              </a:rPr>
              <a:t></a:t>
            </a:r>
            <a:r>
              <a:rPr b="0" lang="ru-RU" sz="1400" spc="-1" strike="noStrike">
                <a:solidFill>
                  <a:srgbClr val="000000"/>
                </a:solidFill>
                <a:uFill>
                  <a:solidFill>
                    <a:srgbClr val="ffffff"/>
                  </a:solidFill>
                </a:uFill>
                <a:latin typeface="Georgia"/>
              </a:rPr>
              <a:t> </a:t>
            </a:r>
            <a:r>
              <a:rPr b="0" lang="ru-RU" sz="1400" spc="-1" strike="noStrike">
                <a:solidFill>
                  <a:srgbClr val="000000"/>
                </a:solidFill>
                <a:uFill>
                  <a:solidFill>
                    <a:srgbClr val="ffffff"/>
                  </a:solidFill>
                </a:uFill>
                <a:latin typeface="Georgia"/>
              </a:rPr>
              <a:t>Также под действие положений абзаца 11 пункта 3 статьи 20 Федерального закона № 171-ФЗ подпадают де</a:t>
            </a:r>
            <a:r>
              <a:rPr b="1" lang="ru-RU" sz="1400" spc="-1" strike="noStrike">
                <a:solidFill>
                  <a:srgbClr val="000000"/>
                </a:solidFill>
                <a:uFill>
                  <a:solidFill>
                    <a:srgbClr val="ffffff"/>
                  </a:solidFill>
                </a:uFill>
                <a:latin typeface="Georgia"/>
              </a:rPr>
              <a:t>йствия по закупке алкогольной продукции по посредническим договорам </a:t>
            </a:r>
            <a:r>
              <a:rPr b="0" i="1" lang="ru-RU" sz="1200" spc="-1" strike="noStrike">
                <a:solidFill>
                  <a:srgbClr val="000000"/>
                </a:solidFill>
                <a:uFill>
                  <a:solidFill>
                    <a:srgbClr val="ffffff"/>
                  </a:solidFill>
                </a:uFill>
                <a:latin typeface="Georgia"/>
              </a:rPr>
              <a:t>(Постановление ФАС Северо-Западного округа от 29.05.2000 № А56-27682/99).</a:t>
            </a:r>
            <a:endParaRPr b="0" lang="ru-RU" sz="1800" spc="-1" strike="noStrike">
              <a:solidFill>
                <a:srgbClr val="000000"/>
              </a:solidFill>
              <a:uFill>
                <a:solidFill>
                  <a:srgbClr val="ffffff"/>
                </a:solidFill>
              </a:uFill>
              <a:latin typeface="Arial"/>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CustomShape 1"/>
          <p:cNvSpPr/>
          <p:nvPr/>
        </p:nvSpPr>
        <p:spPr>
          <a:xfrm>
            <a:off x="6510240" y="6572160"/>
            <a:ext cx="1353600" cy="285480"/>
          </a:xfrm>
          <a:prstGeom prst="rect">
            <a:avLst/>
          </a:prstGeom>
          <a:noFill/>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p:style>
      </p:sp>
      <p:sp>
        <p:nvSpPr>
          <p:cNvPr id="225" name="CustomShape 2"/>
          <p:cNvSpPr/>
          <p:nvPr/>
        </p:nvSpPr>
        <p:spPr>
          <a:xfrm>
            <a:off x="-720" y="0"/>
            <a:ext cx="9143640" cy="856800"/>
          </a:xfrm>
          <a:prstGeom prst="rect">
            <a:avLst/>
          </a:prstGeom>
          <a:solidFill>
            <a:srgbClr val="376092"/>
          </a:solidFill>
          <a:ln>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w="127000" h="63500"/>
          </a:sp3d>
        </p:spPr>
        <p:style>
          <a:lnRef idx="0"/>
          <a:fillRef idx="0"/>
          <a:effectRef idx="0"/>
          <a:fontRef idx="minor"/>
        </p:style>
        <p:txBody>
          <a:bodyPr lIns="90000" rIns="90000" tIns="45000" bIns="45000" anchor="ctr"/>
          <a:p>
            <a:pPr marL="343080" indent="-342720" algn="ctr">
              <a:lnSpc>
                <a:spcPct val="100000"/>
              </a:lnSpc>
            </a:pPr>
            <a:r>
              <a:rPr b="1" lang="ru-RU" sz="2000" spc="-1" strike="noStrike">
                <a:solidFill>
                  <a:srgbClr val="ffffff"/>
                </a:solidFill>
                <a:uFill>
                  <a:solidFill>
                    <a:srgbClr val="ffffff"/>
                  </a:solidFill>
                </a:uFill>
                <a:latin typeface="Georgia"/>
              </a:rPr>
              <a:t>Типовые нарушения </a:t>
            </a:r>
            <a:r>
              <a:rPr b="0" lang="ru-RU" sz="2000" spc="-1" strike="noStrike">
                <a:solidFill>
                  <a:srgbClr val="ffffff"/>
                </a:solidFill>
                <a:uFill>
                  <a:solidFill>
                    <a:srgbClr val="ffffff"/>
                  </a:solidFill>
                </a:uFill>
                <a:latin typeface="Georgia"/>
              </a:rPr>
              <a:t>лицензионных требований </a:t>
            </a:r>
            <a:endParaRPr b="0" lang="ru-RU" sz="1800" spc="-1" strike="noStrike">
              <a:solidFill>
                <a:srgbClr val="000000"/>
              </a:solidFill>
              <a:uFill>
                <a:solidFill>
                  <a:srgbClr val="ffffff"/>
                </a:solidFill>
              </a:uFill>
              <a:latin typeface="Arial"/>
            </a:endParaRPr>
          </a:p>
          <a:p>
            <a:pPr marL="343080" indent="-342720" algn="ctr">
              <a:lnSpc>
                <a:spcPct val="100000"/>
              </a:lnSpc>
            </a:pPr>
            <a:r>
              <a:rPr b="0" lang="ru-RU" sz="2000" spc="-1" strike="noStrike">
                <a:solidFill>
                  <a:srgbClr val="ffffff"/>
                </a:solidFill>
                <a:uFill>
                  <a:solidFill>
                    <a:srgbClr val="ffffff"/>
                  </a:solidFill>
                </a:uFill>
                <a:latin typeface="Georgia"/>
              </a:rPr>
              <a:t>розничной продажи алкогольной продукции</a:t>
            </a:r>
            <a:endParaRPr b="0" lang="ru-RU" sz="1800" spc="-1" strike="noStrike">
              <a:solidFill>
                <a:srgbClr val="000000"/>
              </a:solidFill>
              <a:uFill>
                <a:solidFill>
                  <a:srgbClr val="ffffff"/>
                </a:solidFill>
              </a:uFill>
              <a:latin typeface="Arial"/>
            </a:endParaRPr>
          </a:p>
        </p:txBody>
      </p:sp>
      <p:sp>
        <p:nvSpPr>
          <p:cNvPr id="226" name="CustomShape 3"/>
          <p:cNvSpPr/>
          <p:nvPr/>
        </p:nvSpPr>
        <p:spPr>
          <a:xfrm>
            <a:off x="8610480" y="6372360"/>
            <a:ext cx="533160" cy="364680"/>
          </a:xfrm>
          <a:prstGeom prst="rect">
            <a:avLst/>
          </a:prstGeom>
          <a:solidFill>
            <a:schemeClr val="accent1">
              <a:lumMod val="75000"/>
            </a:schemeClr>
          </a:solidFill>
          <a:ln>
            <a:noFill/>
          </a:ln>
        </p:spPr>
        <p:style>
          <a:lnRef idx="0"/>
          <a:fillRef idx="0"/>
          <a:effectRef idx="0"/>
          <a:fontRef idx="minor"/>
        </p:style>
        <p:txBody>
          <a:bodyPr lIns="90000" rIns="90000" tIns="45000" bIns="45000" anchor="ctr"/>
          <a:p>
            <a:pPr algn="r">
              <a:lnSpc>
                <a:spcPct val="100000"/>
              </a:lnSpc>
            </a:pPr>
            <a:fld id="{651C3819-8702-437D-BC1B-68A114D7175B}" type="slidenum">
              <a:rPr b="1" lang="ru-RU" sz="1600" spc="-1" strike="noStrike">
                <a:solidFill>
                  <a:srgbClr val="ffffff"/>
                </a:solidFill>
                <a:uFill>
                  <a:solidFill>
                    <a:srgbClr val="ffffff"/>
                  </a:solidFill>
                </a:uFill>
                <a:latin typeface="Calibri"/>
              </a:rPr>
              <a:t>&lt;номер&gt;</a:t>
            </a:fld>
            <a:endParaRPr b="0" lang="ru-RU" sz="1800" spc="-1" strike="noStrike">
              <a:solidFill>
                <a:srgbClr val="000000"/>
              </a:solidFill>
              <a:uFill>
                <a:solidFill>
                  <a:srgbClr val="ffffff"/>
                </a:solidFill>
              </a:uFill>
              <a:latin typeface="Arial"/>
            </a:endParaRPr>
          </a:p>
        </p:txBody>
      </p:sp>
      <p:sp>
        <p:nvSpPr>
          <p:cNvPr id="227" name="CustomShape 4"/>
          <p:cNvSpPr/>
          <p:nvPr/>
        </p:nvSpPr>
        <p:spPr>
          <a:xfrm>
            <a:off x="320760" y="1236600"/>
            <a:ext cx="8461440" cy="1064880"/>
          </a:xfrm>
          <a:prstGeom prst="rect">
            <a:avLst/>
          </a:prstGeom>
          <a:solidFill>
            <a:srgbClr val="ff714f"/>
          </a:solidFill>
          <a:ln>
            <a:round/>
          </a:ln>
          <a:effectLst>
            <a:outerShdw blurRad="38100" dir="5400000" dist="25400" rotWithShape="0">
              <a:srgbClr val="000000">
                <a:alpha val="40000"/>
              </a:srgbClr>
            </a:outerShdw>
          </a:effectLst>
        </p:spPr>
        <p:style>
          <a:lnRef idx="1">
            <a:schemeClr val="accent3"/>
          </a:lnRef>
          <a:fillRef idx="2">
            <a:schemeClr val="accent3"/>
          </a:fillRef>
          <a:effectRef idx="1">
            <a:schemeClr val="accent3"/>
          </a:effectRef>
          <a:fontRef idx="minor"/>
        </p:style>
        <p:txBody>
          <a:bodyPr lIns="90000" rIns="90000" tIns="45000" bIns="45000"/>
          <a:p>
            <a:pPr algn="ctr">
              <a:lnSpc>
                <a:spcPct val="100000"/>
              </a:lnSpc>
            </a:pPr>
            <a:r>
              <a:rPr b="0" lang="ru-RU" sz="2400" spc="-1" strike="noStrike">
                <a:solidFill>
                  <a:srgbClr val="000000"/>
                </a:solidFill>
                <a:uFill>
                  <a:solidFill>
                    <a:srgbClr val="ffffff"/>
                  </a:solidFill>
                </a:uFill>
                <a:latin typeface="Wingdings 2"/>
              </a:rPr>
              <a:t></a:t>
            </a:r>
            <a:r>
              <a:rPr b="0" lang="ru-RU" sz="2400" spc="-1" strike="noStrike">
                <a:solidFill>
                  <a:srgbClr val="000000"/>
                </a:solidFill>
                <a:uFill>
                  <a:solidFill>
                    <a:srgbClr val="ffffff"/>
                  </a:solidFill>
                </a:uFill>
                <a:latin typeface="Wingdings 2"/>
              </a:rPr>
              <a:t>О</a:t>
            </a:r>
            <a:r>
              <a:rPr b="0" lang="ru-RU" sz="1400" spc="-1" strike="noStrike">
                <a:solidFill>
                  <a:srgbClr val="000000"/>
                </a:solidFill>
                <a:uFill>
                  <a:solidFill>
                    <a:srgbClr val="ffffff"/>
                  </a:solidFill>
                </a:uFill>
                <a:latin typeface="Georgia"/>
              </a:rPr>
              <a:t>борот этилового спирта, алкогольной и спиртосодержащей продукции, информация о которых </a:t>
            </a:r>
            <a:r>
              <a:rPr b="1" lang="ru-RU" sz="1400" spc="-1" strike="noStrike">
                <a:solidFill>
                  <a:srgbClr val="000000"/>
                </a:solidFill>
                <a:uFill>
                  <a:solidFill>
                    <a:srgbClr val="ffffff"/>
                  </a:solidFill>
                </a:uFill>
                <a:latin typeface="Georgia"/>
              </a:rPr>
              <a:t>не зафиксирована в установленном порядке в единой государственной автоматизированной информационной системе (ЕГАИС)</a:t>
            </a:r>
            <a:r>
              <a:rPr b="0" lang="ru-RU" sz="1400" spc="-1" strike="noStrike">
                <a:solidFill>
                  <a:srgbClr val="000000"/>
                </a:solidFill>
                <a:uFill>
                  <a:solidFill>
                    <a:srgbClr val="ffffff"/>
                  </a:solidFill>
                </a:uFill>
                <a:latin typeface="Georgia"/>
              </a:rPr>
              <a:t>, </a:t>
            </a:r>
            <a:endParaRPr b="0" lang="ru-RU" sz="1800" spc="-1" strike="noStrike">
              <a:solidFill>
                <a:srgbClr val="000000"/>
              </a:solidFill>
              <a:uFill>
                <a:solidFill>
                  <a:srgbClr val="ffffff"/>
                </a:solidFill>
              </a:uFill>
              <a:latin typeface="Arial"/>
            </a:endParaRPr>
          </a:p>
          <a:p>
            <a:pPr algn="ctr">
              <a:lnSpc>
                <a:spcPct val="100000"/>
              </a:lnSpc>
            </a:pPr>
            <a:r>
              <a:rPr b="0" i="1" lang="ru-RU" sz="1200" spc="-1" strike="noStrike">
                <a:solidFill>
                  <a:srgbClr val="000000"/>
                </a:solidFill>
                <a:uFill>
                  <a:solidFill>
                    <a:srgbClr val="ffffff"/>
                  </a:solidFill>
                </a:uFill>
                <a:latin typeface="Georgia"/>
              </a:rPr>
              <a:t>за исключением случаев, предусмотренных пунктом 2.1 статьи 8 Федерального закона № 171-ФЗ</a:t>
            </a:r>
            <a:endParaRPr b="0" lang="ru-RU" sz="1800" spc="-1" strike="noStrike">
              <a:solidFill>
                <a:srgbClr val="000000"/>
              </a:solidFill>
              <a:uFill>
                <a:solidFill>
                  <a:srgbClr val="ffffff"/>
                </a:solidFill>
              </a:uFill>
              <a:latin typeface="Arial"/>
            </a:endParaRPr>
          </a:p>
        </p:txBody>
      </p:sp>
      <p:sp>
        <p:nvSpPr>
          <p:cNvPr id="228" name="CustomShape 5"/>
          <p:cNvSpPr/>
          <p:nvPr/>
        </p:nvSpPr>
        <p:spPr>
          <a:xfrm>
            <a:off x="446400" y="4189320"/>
            <a:ext cx="8335440" cy="1977120"/>
          </a:xfrm>
          <a:prstGeom prst="rect">
            <a:avLst/>
          </a:prstGeom>
          <a:ln>
            <a:round/>
          </a:ln>
          <a:effectLst>
            <a:outerShdw blurRad="38100" dir="5400000" dist="2540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p>
            <a:pPr marL="285840" indent="-285480">
              <a:lnSpc>
                <a:spcPct val="100000"/>
              </a:lnSpc>
              <a:buClr>
                <a:srgbClr val="000000"/>
              </a:buClr>
              <a:buFont typeface="Wingdings" charset="2"/>
              <a:buChar char=""/>
            </a:pPr>
            <a:r>
              <a:rPr b="0" lang="ru-RU" sz="1400" spc="-1" strike="noStrike">
                <a:solidFill>
                  <a:srgbClr val="000000"/>
                </a:solidFill>
                <a:uFill>
                  <a:solidFill>
                    <a:srgbClr val="ffffff"/>
                  </a:solidFill>
                </a:uFill>
                <a:latin typeface="Georgia"/>
              </a:rPr>
              <a:t>Следует отметить, что </a:t>
            </a:r>
            <a:r>
              <a:rPr b="1" i="1" lang="ru-RU" sz="1400" spc="-1" strike="noStrike">
                <a:solidFill>
                  <a:srgbClr val="000000"/>
                </a:solidFill>
                <a:uFill>
                  <a:solidFill>
                    <a:srgbClr val="ffffff"/>
                  </a:solidFill>
                </a:uFill>
                <a:latin typeface="Georgia"/>
              </a:rPr>
              <a:t>доводы об отсутствии фиксации по независящим причинам</a:t>
            </a:r>
            <a:r>
              <a:rPr b="0" lang="ru-RU" sz="1400" spc="-1" strike="noStrike">
                <a:solidFill>
                  <a:srgbClr val="000000"/>
                </a:solidFill>
                <a:uFill>
                  <a:solidFill>
                    <a:srgbClr val="ffffff"/>
                  </a:solidFill>
                </a:uFill>
                <a:latin typeface="Georgia"/>
              </a:rPr>
              <a:t>, как правило, не находят своего подтверждения в суде. </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r>
              <a:rPr b="0" lang="ru-RU" sz="1200" spc="-1" strike="noStrike">
                <a:solidFill>
                  <a:srgbClr val="000000"/>
                </a:solidFill>
                <a:uFill>
                  <a:solidFill>
                    <a:srgbClr val="ffffff"/>
                  </a:solidFill>
                </a:uFill>
                <a:latin typeface="Georgia"/>
              </a:rPr>
              <a:t>Так, Арбитражным судом Республики Северная Осетия-Алания было принято решение от 14.12.2017 об аннулировании лицензии на закупку, хранение и поставки алкогольной продукции организации за не фиксацию в ЕГАИС,</a:t>
            </a:r>
            <a:r>
              <a:rPr b="0" lang="ru-RU" sz="1200" spc="-1" strike="noStrike">
                <a:solidFill>
                  <a:srgbClr val="c00000"/>
                </a:solidFill>
                <a:uFill>
                  <a:solidFill>
                    <a:srgbClr val="ffffff"/>
                  </a:solidFill>
                </a:uFill>
                <a:latin typeface="Georgia"/>
              </a:rPr>
              <a:t> не смотря на устранение позднее указанного нарушения лицензиатом. Фиксация информации в ЕГАИС </a:t>
            </a:r>
            <a:r>
              <a:rPr b="1" lang="ru-RU" sz="1200" spc="-1" strike="noStrike">
                <a:solidFill>
                  <a:srgbClr val="c00000"/>
                </a:solidFill>
                <a:uFill>
                  <a:solidFill>
                    <a:srgbClr val="ffffff"/>
                  </a:solidFill>
                </a:uFill>
                <a:latin typeface="Georgia"/>
              </a:rPr>
              <a:t>после обнаружения</a:t>
            </a:r>
            <a:r>
              <a:rPr b="0" lang="ru-RU" sz="1200" spc="-1" strike="noStrike">
                <a:solidFill>
                  <a:srgbClr val="c00000"/>
                </a:solidFill>
                <a:uFill>
                  <a:solidFill>
                    <a:srgbClr val="ffffff"/>
                  </a:solidFill>
                </a:uFill>
                <a:latin typeface="Georgia"/>
              </a:rPr>
              <a:t> уполномоченным органом  правонарушения </a:t>
            </a:r>
            <a:r>
              <a:rPr b="1" lang="ru-RU" sz="1200" spc="-1" strike="noStrike">
                <a:solidFill>
                  <a:srgbClr val="c00000"/>
                </a:solidFill>
                <a:uFill>
                  <a:solidFill>
                    <a:srgbClr val="ffffff"/>
                  </a:solidFill>
                </a:uFill>
                <a:latin typeface="Georgia"/>
              </a:rPr>
              <a:t>не свидетельствует </a:t>
            </a:r>
            <a:r>
              <a:rPr b="0" lang="ru-RU" sz="1200" spc="-1" strike="noStrike">
                <a:solidFill>
                  <a:srgbClr val="c00000"/>
                </a:solidFill>
                <a:uFill>
                  <a:solidFill>
                    <a:srgbClr val="ffffff"/>
                  </a:solidFill>
                </a:uFill>
                <a:latin typeface="Georgia"/>
              </a:rPr>
              <a:t>о добровольном устранении им нарушений путем подачи уточненной информации. </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r>
              <a:rPr b="1" i="1" lang="ru-RU" sz="1400" spc="-1" strike="noStrike">
                <a:solidFill>
                  <a:srgbClr val="000000"/>
                </a:solidFill>
                <a:uFill>
                  <a:solidFill>
                    <a:srgbClr val="ffffff"/>
                  </a:solidFill>
                </a:uFill>
                <a:latin typeface="Georgia"/>
              </a:rPr>
              <a:t>Нарушения, имеющие систематический характер, не могут быть признаны несущественными.</a:t>
            </a:r>
            <a:r>
              <a:rPr b="0" i="1" lang="ru-RU" sz="1400" spc="-1" strike="noStrike">
                <a:solidFill>
                  <a:srgbClr val="000000"/>
                </a:solidFill>
                <a:uFill>
                  <a:solidFill>
                    <a:srgbClr val="ffffff"/>
                  </a:solidFill>
                </a:uFill>
                <a:latin typeface="Georgia"/>
              </a:rPr>
              <a:t> </a:t>
            </a:r>
            <a:endParaRPr b="0" lang="ru-RU" sz="1800" spc="-1" strike="noStrike">
              <a:solidFill>
                <a:srgbClr val="000000"/>
              </a:solidFill>
              <a:uFill>
                <a:solidFill>
                  <a:srgbClr val="ffffff"/>
                </a:solidFill>
              </a:uFill>
              <a:latin typeface="Arial"/>
            </a:endParaRPr>
          </a:p>
        </p:txBody>
      </p:sp>
      <p:sp>
        <p:nvSpPr>
          <p:cNvPr id="229" name="CustomShape 6"/>
          <p:cNvSpPr/>
          <p:nvPr/>
        </p:nvSpPr>
        <p:spPr>
          <a:xfrm>
            <a:off x="2477520" y="2461320"/>
            <a:ext cx="6304680" cy="1550520"/>
          </a:xfrm>
          <a:prstGeom prst="rect">
            <a:avLst/>
          </a:prstGeom>
          <a:ln>
            <a:round/>
          </a:ln>
          <a:effectLst>
            <a:outerShdw blurRad="38100" dir="5400000" dist="25400" rotWithShape="0">
              <a:srgbClr val="000000">
                <a:alpha val="40000"/>
              </a:srgbClr>
            </a:outerShdw>
          </a:effectLst>
        </p:spPr>
        <p:style>
          <a:lnRef idx="1">
            <a:schemeClr val="accent3"/>
          </a:lnRef>
          <a:fillRef idx="2">
            <a:schemeClr val="accent3"/>
          </a:fillRef>
          <a:effectRef idx="1">
            <a:schemeClr val="accent3"/>
          </a:effectRef>
          <a:fontRef idx="minor"/>
        </p:style>
        <p:txBody>
          <a:bodyPr lIns="90000" rIns="90000" tIns="45000" bIns="45000"/>
          <a:p>
            <a:pPr>
              <a:lnSpc>
                <a:spcPct val="100000"/>
              </a:lnSpc>
            </a:pPr>
            <a:r>
              <a:rPr b="0" lang="ru-RU" sz="1200" spc="-1" strike="noStrike">
                <a:solidFill>
                  <a:srgbClr val="000000"/>
                </a:solidFill>
                <a:uFill>
                  <a:solidFill>
                    <a:srgbClr val="ffffff"/>
                  </a:solidFill>
                </a:uFill>
                <a:latin typeface="Georgia"/>
              </a:rPr>
              <a:t>Указанное нарушение образует </a:t>
            </a:r>
            <a:r>
              <a:rPr b="1" lang="ru-RU" sz="1200" spc="-1" strike="noStrike">
                <a:solidFill>
                  <a:srgbClr val="000000"/>
                </a:solidFill>
                <a:uFill>
                  <a:solidFill>
                    <a:srgbClr val="ffffff"/>
                  </a:solidFill>
                </a:uFill>
                <a:latin typeface="Georgia"/>
              </a:rPr>
              <a:t>состав административного правонарушения по статье 14.19 Кодекса об административных правонарушениях</a:t>
            </a:r>
            <a:r>
              <a:rPr b="0" lang="ru-RU" sz="1200" spc="-1" strike="noStrike">
                <a:solidFill>
                  <a:srgbClr val="000000"/>
                </a:solidFill>
                <a:uFill>
                  <a:solidFill>
                    <a:srgbClr val="ffffff"/>
                  </a:solidFill>
                </a:uFill>
                <a:latin typeface="Georgia"/>
              </a:rPr>
              <a:t>, и </a:t>
            </a:r>
            <a:r>
              <a:rPr b="0" i="1" lang="ru-RU" sz="1200" spc="-1" strike="noStrike">
                <a:solidFill>
                  <a:srgbClr val="c00000"/>
                </a:solidFill>
                <a:uFill>
                  <a:solidFill>
                    <a:srgbClr val="ffffff"/>
                  </a:solidFill>
                </a:uFill>
                <a:latin typeface="Georgia"/>
              </a:rPr>
              <a:t>влечет наложение административного штрафа </a:t>
            </a:r>
            <a:r>
              <a:rPr b="1" i="1" lang="ru-RU" sz="1200" spc="-1" strike="noStrike">
                <a:solidFill>
                  <a:srgbClr val="c00000"/>
                </a:solidFill>
                <a:uFill>
                  <a:solidFill>
                    <a:srgbClr val="ffffff"/>
                  </a:solidFill>
                </a:uFill>
                <a:latin typeface="Georgia"/>
              </a:rPr>
              <a:t>на должностных лиц</a:t>
            </a:r>
            <a:r>
              <a:rPr b="0" i="1" lang="ru-RU" sz="1200" spc="-1" strike="noStrike">
                <a:solidFill>
                  <a:srgbClr val="c00000"/>
                </a:solidFill>
                <a:uFill>
                  <a:solidFill>
                    <a:srgbClr val="ffffff"/>
                  </a:solidFill>
                </a:uFill>
                <a:latin typeface="Georgia"/>
              </a:rPr>
              <a:t> в размере от десяти тысяч до пятнадцати тысяч рублей с конфискацией продукции, явившейся предметом административного правонарушения, либо без таковой; </a:t>
            </a:r>
            <a:r>
              <a:rPr b="1" i="1" lang="ru-RU" sz="1200" spc="-1" strike="noStrike">
                <a:solidFill>
                  <a:srgbClr val="c00000"/>
                </a:solidFill>
                <a:uFill>
                  <a:solidFill>
                    <a:srgbClr val="ffffff"/>
                  </a:solidFill>
                </a:uFill>
                <a:latin typeface="Georgia"/>
              </a:rPr>
              <a:t>на юридических лиц</a:t>
            </a:r>
            <a:r>
              <a:rPr b="0" i="1" lang="ru-RU" sz="1200" spc="-1" strike="noStrike">
                <a:solidFill>
                  <a:srgbClr val="c00000"/>
                </a:solidFill>
                <a:uFill>
                  <a:solidFill>
                    <a:srgbClr val="ffffff"/>
                  </a:solidFill>
                </a:uFill>
                <a:latin typeface="Georgia"/>
              </a:rPr>
              <a:t> - от ста пятидесяти тысяч до двухсот тысяч рублей с конфискацией продукции, явившейся предметом административного правонарушения, либо без таковой.</a:t>
            </a:r>
            <a:endParaRPr b="0" lang="ru-RU" sz="1800" spc="-1" strike="noStrike">
              <a:solidFill>
                <a:srgbClr val="000000"/>
              </a:solidFill>
              <a:uFill>
                <a:solidFill>
                  <a:srgbClr val="ffffff"/>
                </a:solidFill>
              </a:uFill>
              <a:latin typeface="Arial"/>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CustomShape 1"/>
          <p:cNvSpPr/>
          <p:nvPr/>
        </p:nvSpPr>
        <p:spPr>
          <a:xfrm>
            <a:off x="6510240" y="6572160"/>
            <a:ext cx="1353600" cy="285480"/>
          </a:xfrm>
          <a:prstGeom prst="rect">
            <a:avLst/>
          </a:prstGeom>
          <a:noFill/>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p:style>
      </p:sp>
      <p:sp>
        <p:nvSpPr>
          <p:cNvPr id="231" name="CustomShape 2"/>
          <p:cNvSpPr/>
          <p:nvPr/>
        </p:nvSpPr>
        <p:spPr>
          <a:xfrm>
            <a:off x="-720" y="0"/>
            <a:ext cx="9143640" cy="856800"/>
          </a:xfrm>
          <a:prstGeom prst="rect">
            <a:avLst/>
          </a:prstGeom>
          <a:solidFill>
            <a:srgbClr val="376092"/>
          </a:solidFill>
          <a:ln>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w="127000" h="63500"/>
          </a:sp3d>
        </p:spPr>
        <p:style>
          <a:lnRef idx="0"/>
          <a:fillRef idx="0"/>
          <a:effectRef idx="0"/>
          <a:fontRef idx="minor"/>
        </p:style>
        <p:txBody>
          <a:bodyPr lIns="90000" rIns="90000" tIns="45000" bIns="45000" anchor="ctr"/>
          <a:p>
            <a:pPr marL="343080" indent="-342720" algn="ctr">
              <a:lnSpc>
                <a:spcPct val="100000"/>
              </a:lnSpc>
            </a:pPr>
            <a:r>
              <a:rPr b="1" lang="ru-RU" sz="2000" spc="-1" strike="noStrike">
                <a:solidFill>
                  <a:srgbClr val="ffffff"/>
                </a:solidFill>
                <a:uFill>
                  <a:solidFill>
                    <a:srgbClr val="ffffff"/>
                  </a:solidFill>
                </a:uFill>
                <a:latin typeface="Georgia"/>
              </a:rPr>
              <a:t>Типовые нарушения </a:t>
            </a:r>
            <a:r>
              <a:rPr b="0" lang="ru-RU" sz="2000" spc="-1" strike="noStrike">
                <a:solidFill>
                  <a:srgbClr val="ffffff"/>
                </a:solidFill>
                <a:uFill>
                  <a:solidFill>
                    <a:srgbClr val="ffffff"/>
                  </a:solidFill>
                </a:uFill>
                <a:latin typeface="Georgia"/>
              </a:rPr>
              <a:t>лицензионных требований </a:t>
            </a:r>
            <a:endParaRPr b="0" lang="ru-RU" sz="1800" spc="-1" strike="noStrike">
              <a:solidFill>
                <a:srgbClr val="000000"/>
              </a:solidFill>
              <a:uFill>
                <a:solidFill>
                  <a:srgbClr val="ffffff"/>
                </a:solidFill>
              </a:uFill>
              <a:latin typeface="Arial"/>
            </a:endParaRPr>
          </a:p>
          <a:p>
            <a:pPr marL="343080" indent="-342720" algn="ctr">
              <a:lnSpc>
                <a:spcPct val="100000"/>
              </a:lnSpc>
            </a:pPr>
            <a:r>
              <a:rPr b="0" lang="ru-RU" sz="2000" spc="-1" strike="noStrike">
                <a:solidFill>
                  <a:srgbClr val="ffffff"/>
                </a:solidFill>
                <a:uFill>
                  <a:solidFill>
                    <a:srgbClr val="ffffff"/>
                  </a:solidFill>
                </a:uFill>
                <a:latin typeface="Georgia"/>
              </a:rPr>
              <a:t>розничной продажи алкогольной продукции</a:t>
            </a:r>
            <a:endParaRPr b="0" lang="ru-RU" sz="1800" spc="-1" strike="noStrike">
              <a:solidFill>
                <a:srgbClr val="000000"/>
              </a:solidFill>
              <a:uFill>
                <a:solidFill>
                  <a:srgbClr val="ffffff"/>
                </a:solidFill>
              </a:uFill>
              <a:latin typeface="Arial"/>
            </a:endParaRPr>
          </a:p>
        </p:txBody>
      </p:sp>
      <p:sp>
        <p:nvSpPr>
          <p:cNvPr id="232" name="CustomShape 3"/>
          <p:cNvSpPr/>
          <p:nvPr/>
        </p:nvSpPr>
        <p:spPr>
          <a:xfrm>
            <a:off x="8610480" y="6372360"/>
            <a:ext cx="533160" cy="364680"/>
          </a:xfrm>
          <a:prstGeom prst="rect">
            <a:avLst/>
          </a:prstGeom>
          <a:solidFill>
            <a:schemeClr val="accent1">
              <a:lumMod val="75000"/>
            </a:schemeClr>
          </a:solidFill>
          <a:ln>
            <a:noFill/>
          </a:ln>
        </p:spPr>
        <p:style>
          <a:lnRef idx="0"/>
          <a:fillRef idx="0"/>
          <a:effectRef idx="0"/>
          <a:fontRef idx="minor"/>
        </p:style>
        <p:txBody>
          <a:bodyPr lIns="90000" rIns="90000" tIns="45000" bIns="45000" anchor="ctr"/>
          <a:p>
            <a:pPr algn="r">
              <a:lnSpc>
                <a:spcPct val="100000"/>
              </a:lnSpc>
            </a:pPr>
            <a:fld id="{E41F1EBE-8CC8-4CCE-A9D3-A28F43820316}" type="slidenum">
              <a:rPr b="1" lang="ru-RU" sz="1600" spc="-1" strike="noStrike">
                <a:solidFill>
                  <a:srgbClr val="ffffff"/>
                </a:solidFill>
                <a:uFill>
                  <a:solidFill>
                    <a:srgbClr val="ffffff"/>
                  </a:solidFill>
                </a:uFill>
                <a:latin typeface="Calibri"/>
              </a:rPr>
              <a:t>&lt;номер&gt;</a:t>
            </a:fld>
            <a:endParaRPr b="0" lang="ru-RU" sz="1800" spc="-1" strike="noStrike">
              <a:solidFill>
                <a:srgbClr val="000000"/>
              </a:solidFill>
              <a:uFill>
                <a:solidFill>
                  <a:srgbClr val="ffffff"/>
                </a:solidFill>
              </a:uFill>
              <a:latin typeface="Arial"/>
            </a:endParaRPr>
          </a:p>
        </p:txBody>
      </p:sp>
      <p:sp>
        <p:nvSpPr>
          <p:cNvPr id="233" name="CustomShape 4"/>
          <p:cNvSpPr/>
          <p:nvPr/>
        </p:nvSpPr>
        <p:spPr>
          <a:xfrm>
            <a:off x="320760" y="1236600"/>
            <a:ext cx="8461440" cy="759960"/>
          </a:xfrm>
          <a:prstGeom prst="rect">
            <a:avLst/>
          </a:prstGeom>
          <a:solidFill>
            <a:srgbClr val="ff714f"/>
          </a:solidFill>
          <a:ln>
            <a:round/>
          </a:ln>
          <a:effectLst>
            <a:outerShdw blurRad="38100" dir="5400000" dist="25400" rotWithShape="0">
              <a:srgbClr val="000000">
                <a:alpha val="40000"/>
              </a:srgbClr>
            </a:outerShdw>
          </a:effectLst>
        </p:spPr>
        <p:style>
          <a:lnRef idx="1">
            <a:schemeClr val="accent3"/>
          </a:lnRef>
          <a:fillRef idx="2">
            <a:schemeClr val="accent3"/>
          </a:fillRef>
          <a:effectRef idx="1">
            <a:schemeClr val="accent3"/>
          </a:effectRef>
          <a:fontRef idx="minor"/>
        </p:style>
        <p:txBody>
          <a:bodyPr lIns="90000" rIns="90000" tIns="45000" bIns="45000"/>
          <a:p>
            <a:pPr algn="ctr">
              <a:lnSpc>
                <a:spcPct val="100000"/>
              </a:lnSpc>
            </a:pPr>
            <a:r>
              <a:rPr b="1" lang="ru-RU" sz="1600" spc="-1" strike="noStrike">
                <a:solidFill>
                  <a:srgbClr val="000000"/>
                </a:solidFill>
                <a:uFill>
                  <a:solidFill>
                    <a:srgbClr val="ffffff"/>
                  </a:solidFill>
                </a:uFill>
                <a:latin typeface="Georgia"/>
              </a:rPr>
              <a:t>(11) </a:t>
            </a:r>
            <a:r>
              <a:rPr b="0" lang="ru-RU" sz="1400" spc="-1" strike="noStrike">
                <a:solidFill>
                  <a:srgbClr val="000000"/>
                </a:solidFill>
                <a:uFill>
                  <a:solidFill>
                    <a:srgbClr val="ffffff"/>
                  </a:solidFill>
                </a:uFill>
                <a:latin typeface="Georgia"/>
              </a:rPr>
              <a:t>Розничная продажа алкогольной продукции при осуществлении </a:t>
            </a:r>
            <a:r>
              <a:rPr b="1" lang="ru-RU" sz="1400" spc="-1" strike="noStrike">
                <a:solidFill>
                  <a:srgbClr val="000000"/>
                </a:solidFill>
                <a:uFill>
                  <a:solidFill>
                    <a:srgbClr val="ffffff"/>
                  </a:solidFill>
                </a:uFill>
                <a:latin typeface="Georgia"/>
              </a:rPr>
              <a:t>при оказании услуг общественного питания</a:t>
            </a:r>
            <a:r>
              <a:rPr b="0" lang="ru-RU" sz="1400" spc="-1" strike="noStrike">
                <a:solidFill>
                  <a:srgbClr val="000000"/>
                </a:solidFill>
                <a:uFill>
                  <a:solidFill>
                    <a:srgbClr val="ffffff"/>
                  </a:solidFill>
                </a:uFill>
                <a:latin typeface="Georgia"/>
              </a:rPr>
              <a:t> по одному месту осуществления лицензируемой деятельности, если иное не установлено Федеральным законом № 171-ФЗ</a:t>
            </a:r>
            <a:r>
              <a:rPr b="0" i="1" lang="ru-RU" sz="1400" spc="-1" strike="noStrike" u="sng">
                <a:solidFill>
                  <a:srgbClr val="000000"/>
                </a:solidFill>
                <a:uFill>
                  <a:solidFill>
                    <a:srgbClr val="ffffff"/>
                  </a:solidFill>
                </a:uFill>
                <a:latin typeface="Georgia"/>
              </a:rPr>
              <a:t> </a:t>
            </a:r>
            <a:endParaRPr b="0" lang="ru-RU" sz="1800" spc="-1" strike="noStrike">
              <a:solidFill>
                <a:srgbClr val="000000"/>
              </a:solidFill>
              <a:uFill>
                <a:solidFill>
                  <a:srgbClr val="ffffff"/>
                </a:solidFill>
              </a:uFill>
              <a:latin typeface="Arial"/>
            </a:endParaRPr>
          </a:p>
        </p:txBody>
      </p:sp>
      <p:sp>
        <p:nvSpPr>
          <p:cNvPr id="234" name="CustomShape 5"/>
          <p:cNvSpPr/>
          <p:nvPr/>
        </p:nvSpPr>
        <p:spPr>
          <a:xfrm>
            <a:off x="320760" y="2119680"/>
            <a:ext cx="4102200" cy="2130120"/>
          </a:xfrm>
          <a:prstGeom prst="rect">
            <a:avLst/>
          </a:prstGeom>
          <a:solidFill>
            <a:srgbClr val="ff896d"/>
          </a:solidFill>
          <a:ln>
            <a:round/>
          </a:ln>
          <a:effectLst>
            <a:outerShdw blurRad="38100" dir="5400000" dist="2540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p>
            <a:pPr>
              <a:lnSpc>
                <a:spcPct val="100000"/>
              </a:lnSpc>
            </a:pPr>
            <a:r>
              <a:rPr b="0" lang="ru-RU" sz="2400" spc="-1" strike="noStrike">
                <a:solidFill>
                  <a:srgbClr val="000000"/>
                </a:solidFill>
                <a:uFill>
                  <a:solidFill>
                    <a:srgbClr val="ffffff"/>
                  </a:solidFill>
                </a:uFill>
                <a:latin typeface="Wingdings 2"/>
              </a:rPr>
              <a:t></a:t>
            </a:r>
            <a:r>
              <a:rPr b="0" lang="ru-RU" sz="1100" spc="-1" strike="noStrike">
                <a:solidFill>
                  <a:srgbClr val="000000"/>
                </a:solidFill>
                <a:uFill>
                  <a:solidFill>
                    <a:srgbClr val="ffffff"/>
                  </a:solidFill>
                </a:uFill>
                <a:latin typeface="Georgia"/>
              </a:rPr>
              <a:t> </a:t>
            </a:r>
            <a:r>
              <a:rPr b="0" lang="ru-RU" sz="1100" spc="-1" strike="noStrike">
                <a:solidFill>
                  <a:srgbClr val="000000"/>
                </a:solidFill>
                <a:uFill>
                  <a:solidFill>
                    <a:srgbClr val="ffffff"/>
                  </a:solidFill>
                </a:uFill>
                <a:latin typeface="Georgia"/>
              </a:rPr>
              <a:t>В соответствии с требованиями </a:t>
            </a:r>
            <a:r>
              <a:rPr b="1" lang="ru-RU" sz="1100" spc="-1" strike="noStrike">
                <a:solidFill>
                  <a:srgbClr val="000000"/>
                </a:solidFill>
                <a:uFill>
                  <a:solidFill>
                    <a:srgbClr val="ffffff"/>
                  </a:solidFill>
                </a:uFill>
                <a:latin typeface="Georgia"/>
              </a:rPr>
              <a:t>пункта 4 статьи 16 </a:t>
            </a:r>
            <a:r>
              <a:rPr b="0" lang="ru-RU" sz="1100" spc="-1" strike="noStrike">
                <a:solidFill>
                  <a:srgbClr val="000000"/>
                </a:solidFill>
                <a:uFill>
                  <a:solidFill>
                    <a:srgbClr val="ffffff"/>
                  </a:solidFill>
                </a:uFill>
                <a:latin typeface="Georgia"/>
              </a:rPr>
              <a:t>Федерального закона 171-ФЗ, </a:t>
            </a:r>
            <a:r>
              <a:rPr b="1" lang="ru-RU" sz="1100" spc="-1" strike="noStrike" u="sng">
                <a:solidFill>
                  <a:srgbClr val="000000"/>
                </a:solidFill>
                <a:uFill>
                  <a:solidFill>
                    <a:srgbClr val="ffffff"/>
                  </a:solidFill>
                </a:uFill>
                <a:latin typeface="Georgia"/>
              </a:rPr>
              <a:t>розничная продажа </a:t>
            </a:r>
            <a:r>
              <a:rPr b="0" lang="ru-RU" sz="1100" spc="-1" strike="noStrike">
                <a:solidFill>
                  <a:srgbClr val="000000"/>
                </a:solidFill>
                <a:uFill>
                  <a:solidFill>
                    <a:srgbClr val="ffffff"/>
                  </a:solidFill>
                </a:uFill>
                <a:latin typeface="Georgia"/>
              </a:rPr>
              <a:t>алкогольной продукции при оказании услуг общественного питания осуществляется </a:t>
            </a:r>
            <a:r>
              <a:rPr b="1" lang="ru-RU" sz="1100" spc="-1" strike="noStrike" u="sng">
                <a:solidFill>
                  <a:srgbClr val="000000"/>
                </a:solidFill>
                <a:uFill>
                  <a:solidFill>
                    <a:srgbClr val="ffffff"/>
                  </a:solidFill>
                </a:uFill>
                <a:latin typeface="Georgia"/>
              </a:rPr>
              <a:t>только в объектах организации общественного питания, имеющих зал обслуживания посетителей</a:t>
            </a:r>
            <a:r>
              <a:rPr b="0" lang="ru-RU" sz="1100" spc="-1" strike="noStrike">
                <a:solidFill>
                  <a:srgbClr val="000000"/>
                </a:solidFill>
                <a:uFill>
                  <a:solidFill>
                    <a:srgbClr val="ffffff"/>
                  </a:solidFill>
                </a:uFill>
                <a:latin typeface="Georgia"/>
              </a:rPr>
              <a:t>, вагонах-ресторанах (вагонах-кафе, вагонах-буфетах, вагонах-барах), а также на морских судах и судах смешанного река-море плавания, внутреннего плавания (далее - водные суда), воздушных судах, за исключением случаев, указанных в настоящем пункте.</a:t>
            </a:r>
            <a:endParaRPr b="0" lang="ru-RU" sz="1800" spc="-1" strike="noStrike">
              <a:solidFill>
                <a:srgbClr val="000000"/>
              </a:solidFill>
              <a:uFill>
                <a:solidFill>
                  <a:srgbClr val="ffffff"/>
                </a:solidFill>
              </a:uFill>
              <a:latin typeface="Arial"/>
            </a:endParaRPr>
          </a:p>
        </p:txBody>
      </p:sp>
      <p:sp>
        <p:nvSpPr>
          <p:cNvPr id="235" name="CustomShape 6"/>
          <p:cNvSpPr/>
          <p:nvPr/>
        </p:nvSpPr>
        <p:spPr>
          <a:xfrm>
            <a:off x="2216160" y="4295160"/>
            <a:ext cx="3876120" cy="1185480"/>
          </a:xfrm>
          <a:prstGeom prst="rect">
            <a:avLst/>
          </a:prstGeom>
          <a:ln>
            <a:round/>
          </a:ln>
          <a:effectLst>
            <a:outerShdw blurRad="38100" dir="5400000" dist="2540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p>
            <a:pPr>
              <a:lnSpc>
                <a:spcPct val="100000"/>
              </a:lnSpc>
            </a:pPr>
            <a:r>
              <a:rPr b="0" lang="ru-RU" sz="1200" spc="-1" strike="noStrike">
                <a:solidFill>
                  <a:srgbClr val="000000"/>
                </a:solidFill>
                <a:uFill>
                  <a:solidFill>
                    <a:srgbClr val="ffffff"/>
                  </a:solidFill>
                </a:uFill>
                <a:latin typeface="Wingdings"/>
              </a:rPr>
              <a:t></a:t>
            </a:r>
            <a:r>
              <a:rPr b="0" lang="ru-RU" sz="1200" spc="-1" strike="noStrike">
                <a:solidFill>
                  <a:srgbClr val="000000"/>
                </a:solidFill>
                <a:uFill>
                  <a:solidFill>
                    <a:srgbClr val="ffffff"/>
                  </a:solidFill>
                </a:uFill>
                <a:latin typeface="Georgia"/>
              </a:rPr>
              <a:t> </a:t>
            </a:r>
            <a:r>
              <a:rPr b="0" lang="ru-RU" sz="1200" spc="-1" strike="noStrike">
                <a:solidFill>
                  <a:srgbClr val="000000"/>
                </a:solidFill>
                <a:uFill>
                  <a:solidFill>
                    <a:srgbClr val="ffffff"/>
                  </a:solidFill>
                </a:uFill>
                <a:latin typeface="Georgia"/>
              </a:rPr>
              <a:t>Розничная продажа алкогольной продукции при оказании услуг общественного питания осуществляется </a:t>
            </a:r>
            <a:r>
              <a:rPr b="1" lang="ru-RU" sz="1200" spc="-1" strike="noStrike" u="sng">
                <a:solidFill>
                  <a:srgbClr val="c00000"/>
                </a:solidFill>
                <a:uFill>
                  <a:solidFill>
                    <a:srgbClr val="ffffff"/>
                  </a:solidFill>
                </a:uFill>
                <a:latin typeface="Georgia"/>
              </a:rPr>
              <a:t>при условии вскрытия лицом, непосредственно осуществляющим отпуск алкогольной продукции (продавцом), потребительской тары (упаковки)</a:t>
            </a:r>
            <a:r>
              <a:rPr b="0" lang="ru-RU" sz="1200" spc="-1" strike="noStrike">
                <a:solidFill>
                  <a:srgbClr val="c00000"/>
                </a:solidFill>
                <a:uFill>
                  <a:solidFill>
                    <a:srgbClr val="ffffff"/>
                  </a:solidFill>
                </a:uFill>
                <a:latin typeface="Georgia"/>
              </a:rPr>
              <a:t>.</a:t>
            </a:r>
            <a:endParaRPr b="0" lang="ru-RU" sz="1800" spc="-1" strike="noStrike">
              <a:solidFill>
                <a:srgbClr val="000000"/>
              </a:solidFill>
              <a:uFill>
                <a:solidFill>
                  <a:srgbClr val="ffffff"/>
                </a:solidFill>
              </a:uFill>
              <a:latin typeface="Arial"/>
            </a:endParaRPr>
          </a:p>
        </p:txBody>
      </p:sp>
      <p:sp>
        <p:nvSpPr>
          <p:cNvPr id="236" name="CustomShape 7"/>
          <p:cNvSpPr/>
          <p:nvPr/>
        </p:nvSpPr>
        <p:spPr>
          <a:xfrm>
            <a:off x="320760" y="5588640"/>
            <a:ext cx="8442720" cy="957600"/>
          </a:xfrm>
          <a:prstGeom prst="rect">
            <a:avLst/>
          </a:prstGeom>
          <a:ln>
            <a:round/>
          </a:ln>
          <a:effectLst>
            <a:outerShdw blurRad="38100" dir="5400000" dist="25400" rotWithShape="0">
              <a:srgbClr val="000000">
                <a:alpha val="40000"/>
              </a:srgbClr>
            </a:outerShdw>
          </a:effectLst>
        </p:spPr>
        <p:style>
          <a:lnRef idx="1">
            <a:schemeClr val="accent3"/>
          </a:lnRef>
          <a:fillRef idx="2">
            <a:schemeClr val="accent3"/>
          </a:fillRef>
          <a:effectRef idx="1">
            <a:schemeClr val="accent3"/>
          </a:effectRef>
          <a:fontRef idx="minor"/>
        </p:style>
        <p:txBody>
          <a:bodyPr lIns="90000" rIns="90000" tIns="45000" bIns="45000"/>
          <a:p>
            <a:pPr>
              <a:lnSpc>
                <a:spcPct val="100000"/>
              </a:lnSpc>
            </a:pPr>
            <a:r>
              <a:rPr b="0" lang="ru-RU" sz="1200" spc="-1" strike="noStrike">
                <a:solidFill>
                  <a:srgbClr val="000000"/>
                </a:solidFill>
                <a:uFill>
                  <a:solidFill>
                    <a:srgbClr val="ffffff"/>
                  </a:solidFill>
                </a:uFill>
                <a:latin typeface="Georgia"/>
              </a:rPr>
              <a:t>Данное правонарушение составляет состав административного правонарушения, ответственность за которое предусмотрена </a:t>
            </a:r>
            <a:r>
              <a:rPr b="1" lang="ru-RU" sz="1200" spc="-1" strike="noStrike">
                <a:solidFill>
                  <a:srgbClr val="000000"/>
                </a:solidFill>
                <a:uFill>
                  <a:solidFill>
                    <a:srgbClr val="ffffff"/>
                  </a:solidFill>
                </a:uFill>
                <a:latin typeface="Georgia"/>
              </a:rPr>
              <a:t>частью 3 статьи 14.16 Кодекса об административных правонарушениях</a:t>
            </a:r>
            <a:r>
              <a:rPr b="0" lang="ru-RU" sz="1200" spc="-1" strike="noStrike">
                <a:solidFill>
                  <a:srgbClr val="000000"/>
                </a:solidFill>
                <a:uFill>
                  <a:solidFill>
                    <a:srgbClr val="ffffff"/>
                  </a:solidFill>
                </a:uFill>
                <a:latin typeface="Georgia"/>
              </a:rPr>
              <a:t> и </a:t>
            </a:r>
            <a:endParaRPr b="0" lang="ru-RU" sz="1800" spc="-1" strike="noStrike">
              <a:solidFill>
                <a:srgbClr val="000000"/>
              </a:solidFill>
              <a:uFill>
                <a:solidFill>
                  <a:srgbClr val="ffffff"/>
                </a:solidFill>
              </a:uFill>
              <a:latin typeface="Arial"/>
            </a:endParaRPr>
          </a:p>
          <a:p>
            <a:pPr>
              <a:lnSpc>
                <a:spcPct val="100000"/>
              </a:lnSpc>
            </a:pPr>
            <a:r>
              <a:rPr b="0" i="1" lang="ru-RU" sz="1100" spc="-1" strike="noStrike">
                <a:solidFill>
                  <a:srgbClr val="c00000"/>
                </a:solidFill>
                <a:uFill>
                  <a:solidFill>
                    <a:srgbClr val="ffffff"/>
                  </a:solidFill>
                </a:uFill>
                <a:latin typeface="Georgia"/>
              </a:rPr>
              <a:t>влечет наложение административного штрафа на должностных лиц в размере от двадцати тысяч до сорока тысяч рублей с конфискацией алкогольной и спиртосодержащей продукции или без таковой; на юридических лиц - от ста тысяч до трехсот тысяч рублей с конфискацией алкогольной и спиртосодержащей продукции или без таковой.</a:t>
            </a:r>
            <a:endParaRPr b="0" lang="ru-RU" sz="1800" spc="-1" strike="noStrike">
              <a:solidFill>
                <a:srgbClr val="000000"/>
              </a:solidFill>
              <a:uFill>
                <a:solidFill>
                  <a:srgbClr val="ffffff"/>
                </a:solidFill>
              </a:uFill>
              <a:latin typeface="Arial"/>
            </a:endParaRPr>
          </a:p>
        </p:txBody>
      </p:sp>
      <p:pic>
        <p:nvPicPr>
          <p:cNvPr id="237" name="Picture 2" descr=""/>
          <p:cNvPicPr/>
          <p:nvPr/>
        </p:nvPicPr>
        <p:blipFill>
          <a:blip r:embed="rId1"/>
          <a:stretch/>
        </p:blipFill>
        <p:spPr>
          <a:xfrm>
            <a:off x="320760" y="4288680"/>
            <a:ext cx="1805040" cy="1202760"/>
          </a:xfrm>
          <a:prstGeom prst="rect">
            <a:avLst/>
          </a:prstGeom>
          <a:ln>
            <a:noFill/>
          </a:ln>
        </p:spPr>
      </p:pic>
      <p:sp>
        <p:nvSpPr>
          <p:cNvPr id="238" name="CustomShape 8"/>
          <p:cNvSpPr/>
          <p:nvPr/>
        </p:nvSpPr>
        <p:spPr>
          <a:xfrm>
            <a:off x="6583680" y="2112840"/>
            <a:ext cx="2198520" cy="2296800"/>
          </a:xfrm>
          <a:prstGeom prst="rect">
            <a:avLst/>
          </a:prstGeom>
          <a:solidFill>
            <a:srgbClr val="ff896d"/>
          </a:solidFill>
          <a:ln>
            <a:round/>
          </a:ln>
          <a:effectLst>
            <a:outerShdw blurRad="38100" dir="5400000" dist="2540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p>
            <a:pPr>
              <a:lnSpc>
                <a:spcPct val="100000"/>
              </a:lnSpc>
            </a:pPr>
            <a:r>
              <a:rPr b="0" lang="ru-RU" sz="2400" spc="-1" strike="noStrike">
                <a:solidFill>
                  <a:srgbClr val="000000"/>
                </a:solidFill>
                <a:uFill>
                  <a:solidFill>
                    <a:srgbClr val="ffffff"/>
                  </a:solidFill>
                </a:uFill>
                <a:latin typeface="Wingdings 2"/>
              </a:rPr>
              <a:t></a:t>
            </a:r>
            <a:r>
              <a:rPr b="0" lang="ru-RU" sz="1200" spc="-1" strike="noStrike">
                <a:solidFill>
                  <a:srgbClr val="000000"/>
                </a:solidFill>
                <a:uFill>
                  <a:solidFill>
                    <a:srgbClr val="ffffff"/>
                  </a:solidFill>
                </a:uFill>
                <a:latin typeface="Georgia"/>
              </a:rPr>
              <a:t> </a:t>
            </a:r>
            <a:r>
              <a:rPr b="0" lang="ru-RU" sz="1100" spc="-1" strike="noStrike">
                <a:solidFill>
                  <a:srgbClr val="000000"/>
                </a:solidFill>
                <a:uFill>
                  <a:solidFill>
                    <a:srgbClr val="ffffff"/>
                  </a:solidFill>
                </a:uFill>
                <a:latin typeface="Georgia"/>
              </a:rPr>
              <a:t>Организации на основании лицензии на розничную продажу алкогольной продукции при оказании услуг общественного питания </a:t>
            </a:r>
            <a:r>
              <a:rPr b="1" lang="ru-RU" sz="1100" spc="-1" strike="noStrike">
                <a:solidFill>
                  <a:srgbClr val="000000"/>
                </a:solidFill>
                <a:uFill>
                  <a:solidFill>
                    <a:srgbClr val="ffffff"/>
                  </a:solidFill>
                </a:uFill>
                <a:latin typeface="Georgia"/>
              </a:rPr>
              <a:t>вправе</a:t>
            </a:r>
            <a:r>
              <a:rPr b="0" lang="ru-RU" sz="1100" spc="-1" strike="noStrike">
                <a:solidFill>
                  <a:srgbClr val="000000"/>
                </a:solidFill>
                <a:uFill>
                  <a:solidFill>
                    <a:srgbClr val="ffffff"/>
                  </a:solidFill>
                </a:uFill>
                <a:latin typeface="Georgia"/>
              </a:rPr>
              <a:t> осуществлять данный лицензируемый вид деятельности </a:t>
            </a:r>
            <a:r>
              <a:rPr b="1" lang="ru-RU" sz="1100" spc="-1" strike="noStrike">
                <a:solidFill>
                  <a:srgbClr val="000000"/>
                </a:solidFill>
                <a:uFill>
                  <a:solidFill>
                    <a:srgbClr val="ffffff"/>
                  </a:solidFill>
                </a:uFill>
                <a:latin typeface="Georgia"/>
              </a:rPr>
              <a:t>в таких объектах общественного питания, как рестораны, бары, кафе, буфеты.</a:t>
            </a:r>
            <a:endParaRPr b="0" lang="ru-RU" sz="1800" spc="-1" strike="noStrike">
              <a:solidFill>
                <a:srgbClr val="000000"/>
              </a:solidFill>
              <a:uFill>
                <a:solidFill>
                  <a:srgbClr val="ffffff"/>
                </a:solidFill>
              </a:uFill>
              <a:latin typeface="Arial"/>
            </a:endParaRPr>
          </a:p>
        </p:txBody>
      </p:sp>
      <p:sp>
        <p:nvSpPr>
          <p:cNvPr id="239" name="CustomShape 9"/>
          <p:cNvSpPr/>
          <p:nvPr/>
        </p:nvSpPr>
        <p:spPr>
          <a:xfrm>
            <a:off x="6241320" y="4382280"/>
            <a:ext cx="2540880" cy="1002960"/>
          </a:xfrm>
          <a:prstGeom prst="rect">
            <a:avLst/>
          </a:prstGeom>
          <a:ln w="34920">
            <a:round/>
          </a:ln>
          <a:effectLst>
            <a:outerShdw blurRad="38100" dir="5400000" dist="2540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p>
            <a:pPr algn="ctr">
              <a:lnSpc>
                <a:spcPct val="100000"/>
              </a:lnSpc>
            </a:pPr>
            <a:r>
              <a:rPr b="1" lang="ru-RU" sz="1200" spc="-1" strike="noStrike">
                <a:solidFill>
                  <a:srgbClr val="c00000"/>
                </a:solidFill>
                <a:uFill>
                  <a:solidFill>
                    <a:srgbClr val="ffffff"/>
                  </a:solidFill>
                </a:uFill>
                <a:latin typeface="Wingdings"/>
              </a:rPr>
              <a:t></a:t>
            </a:r>
            <a:r>
              <a:rPr b="1" lang="ru-RU" sz="1200" spc="-1" strike="noStrike">
                <a:solidFill>
                  <a:srgbClr val="c00000"/>
                </a:solidFill>
                <a:uFill>
                  <a:solidFill>
                    <a:srgbClr val="ffffff"/>
                  </a:solidFill>
                </a:uFill>
                <a:latin typeface="Georgia"/>
              </a:rPr>
              <a:t> </a:t>
            </a:r>
            <a:r>
              <a:rPr b="1" lang="ru-RU" sz="1200" spc="-1" strike="noStrike" u="sng">
                <a:solidFill>
                  <a:srgbClr val="c00000"/>
                </a:solidFill>
                <a:uFill>
                  <a:solidFill>
                    <a:srgbClr val="ffffff"/>
                  </a:solidFill>
                </a:uFill>
                <a:latin typeface="Georgia"/>
              </a:rPr>
              <a:t>Таким образом, розничная продажа алкогольной продукции потребителю без вскрытия упаковки запрещена!</a:t>
            </a:r>
            <a:endParaRPr b="0" lang="ru-RU" sz="1800" spc="-1" strike="noStrike">
              <a:solidFill>
                <a:srgbClr val="000000"/>
              </a:solidFill>
              <a:uFill>
                <a:solidFill>
                  <a:srgbClr val="ffffff"/>
                </a:solidFill>
              </a:uFill>
              <a:latin typeface="Arial"/>
            </a:endParaRPr>
          </a:p>
        </p:txBody>
      </p:sp>
      <p:pic>
        <p:nvPicPr>
          <p:cNvPr id="240" name="Picture 3" descr=""/>
          <p:cNvPicPr/>
          <p:nvPr/>
        </p:nvPicPr>
        <p:blipFill>
          <a:blip r:embed="rId2"/>
          <a:srcRect l="10016" t="0" r="0" b="0"/>
          <a:stretch/>
        </p:blipFill>
        <p:spPr>
          <a:xfrm>
            <a:off x="4542120" y="2371320"/>
            <a:ext cx="2009520" cy="1536840"/>
          </a:xfrm>
          <a:prstGeom prst="rect">
            <a:avLst/>
          </a:prstGeom>
          <a:ln>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1" name="Picture 6" descr=""/>
          <p:cNvPicPr/>
          <p:nvPr/>
        </p:nvPicPr>
        <p:blipFill>
          <a:blip r:embed="rId1"/>
          <a:stretch/>
        </p:blipFill>
        <p:spPr>
          <a:xfrm>
            <a:off x="686520" y="1274040"/>
            <a:ext cx="3315240" cy="2996280"/>
          </a:xfrm>
          <a:prstGeom prst="rect">
            <a:avLst/>
          </a:prstGeom>
          <a:ln>
            <a:noFill/>
          </a:ln>
        </p:spPr>
      </p:pic>
      <p:sp>
        <p:nvSpPr>
          <p:cNvPr id="242" name="CustomShape 1"/>
          <p:cNvSpPr/>
          <p:nvPr/>
        </p:nvSpPr>
        <p:spPr>
          <a:xfrm>
            <a:off x="7394400" y="345960"/>
            <a:ext cx="1285560" cy="356760"/>
          </a:xfrm>
          <a:prstGeom prst="rect">
            <a:avLst/>
          </a:prstGeom>
          <a:noFill/>
          <a:ln w="9360">
            <a:noFill/>
          </a:ln>
        </p:spPr>
        <p:style>
          <a:lnRef idx="0"/>
          <a:fillRef idx="0"/>
          <a:effectRef idx="0"/>
          <a:fontRef idx="minor"/>
        </p:style>
      </p:sp>
      <p:sp>
        <p:nvSpPr>
          <p:cNvPr id="243" name="CustomShape 2"/>
          <p:cNvSpPr/>
          <p:nvPr/>
        </p:nvSpPr>
        <p:spPr>
          <a:xfrm>
            <a:off x="550800" y="1076400"/>
            <a:ext cx="8178480" cy="968040"/>
          </a:xfrm>
          <a:prstGeom prst="rect">
            <a:avLst/>
          </a:prstGeom>
          <a:noFill/>
          <a:ln w="9360">
            <a:noFill/>
          </a:ln>
        </p:spPr>
        <p:style>
          <a:lnRef idx="0"/>
          <a:fillRef idx="0"/>
          <a:effectRef idx="0"/>
          <a:fontRef idx="minor"/>
        </p:style>
        <p:txBody>
          <a:bodyPr lIns="90000" rIns="90000" tIns="45000" bIns="45000"/>
          <a:p>
            <a:pPr algn="just">
              <a:lnSpc>
                <a:spcPct val="120000"/>
              </a:lnSpc>
            </a:pPr>
            <a:endParaRPr b="0" lang="ru-RU" sz="1800" spc="-1" strike="noStrike">
              <a:solidFill>
                <a:srgbClr val="000000"/>
              </a:solidFill>
              <a:uFill>
                <a:solidFill>
                  <a:srgbClr val="ffffff"/>
                </a:solidFill>
              </a:uFill>
              <a:latin typeface="Arial"/>
            </a:endParaRPr>
          </a:p>
          <a:p>
            <a:pPr algn="just">
              <a:lnSpc>
                <a:spcPct val="100000"/>
              </a:lnSpc>
            </a:pPr>
            <a:endParaRPr b="0" lang="ru-RU" sz="1800" spc="-1" strike="noStrike">
              <a:solidFill>
                <a:srgbClr val="000000"/>
              </a:solidFill>
              <a:uFill>
                <a:solidFill>
                  <a:srgbClr val="ffffff"/>
                </a:solidFill>
              </a:uFill>
              <a:latin typeface="Arial"/>
            </a:endParaRPr>
          </a:p>
          <a:p>
            <a:pPr algn="just">
              <a:lnSpc>
                <a:spcPct val="120000"/>
              </a:lnSpc>
            </a:pPr>
            <a:endParaRPr b="0" lang="ru-RU" sz="1800" spc="-1" strike="noStrike">
              <a:solidFill>
                <a:srgbClr val="000000"/>
              </a:solidFill>
              <a:uFill>
                <a:solidFill>
                  <a:srgbClr val="ffffff"/>
                </a:solidFill>
              </a:uFill>
              <a:latin typeface="Arial"/>
            </a:endParaRPr>
          </a:p>
        </p:txBody>
      </p:sp>
      <p:sp>
        <p:nvSpPr>
          <p:cNvPr id="244" name="CustomShape 3"/>
          <p:cNvSpPr/>
          <p:nvPr/>
        </p:nvSpPr>
        <p:spPr>
          <a:xfrm>
            <a:off x="0" y="1542960"/>
            <a:ext cx="9143640" cy="360"/>
          </a:xfrm>
          <a:prstGeom prst="rect">
            <a:avLst/>
          </a:prstGeom>
          <a:noFill/>
          <a:ln w="25560">
            <a:noFill/>
          </a:ln>
        </p:spPr>
        <p:style>
          <a:lnRef idx="0"/>
          <a:fillRef idx="0"/>
          <a:effectRef idx="0"/>
          <a:fontRef idx="minor"/>
        </p:style>
      </p:sp>
      <p:sp>
        <p:nvSpPr>
          <p:cNvPr id="245" name="CustomShape 4"/>
          <p:cNvSpPr/>
          <p:nvPr/>
        </p:nvSpPr>
        <p:spPr>
          <a:xfrm>
            <a:off x="1902240" y="4374720"/>
            <a:ext cx="5794560" cy="1797480"/>
          </a:xfrm>
          <a:prstGeom prst="rect">
            <a:avLst/>
          </a:prstGeom>
          <a:noFill/>
          <a:ln w="25560">
            <a:noFill/>
          </a:ln>
        </p:spPr>
        <p:style>
          <a:lnRef idx="0"/>
          <a:fillRef idx="0"/>
          <a:effectRef idx="0"/>
          <a:fontRef idx="minor"/>
        </p:style>
        <p:txBody>
          <a:bodyPr lIns="90000" rIns="90000" tIns="45000" bIns="45000"/>
          <a:p>
            <a:pPr algn="ctr">
              <a:lnSpc>
                <a:spcPct val="100000"/>
              </a:lnSpc>
            </a:pPr>
            <a:r>
              <a:rPr b="1" i="1" lang="ru-RU" sz="5600" spc="-1" strike="noStrike">
                <a:solidFill>
                  <a:srgbClr val="003399"/>
                </a:solidFill>
                <a:uFill>
                  <a:solidFill>
                    <a:srgbClr val="ffffff"/>
                  </a:solidFill>
                </a:uFill>
                <a:latin typeface="Georgia"/>
              </a:rPr>
              <a:t>С п а с и б о </a:t>
            </a:r>
            <a:endParaRPr b="0" lang="ru-RU" sz="1800" spc="-1" strike="noStrike">
              <a:solidFill>
                <a:srgbClr val="000000"/>
              </a:solidFill>
              <a:uFill>
                <a:solidFill>
                  <a:srgbClr val="ffffff"/>
                </a:solidFill>
              </a:uFill>
              <a:latin typeface="Arial"/>
            </a:endParaRPr>
          </a:p>
          <a:p>
            <a:pPr algn="ctr">
              <a:lnSpc>
                <a:spcPct val="100000"/>
              </a:lnSpc>
            </a:pPr>
            <a:r>
              <a:rPr b="0" i="1" lang="ru-RU" sz="5600" spc="-1" strike="noStrike">
                <a:solidFill>
                  <a:srgbClr val="003399"/>
                </a:solidFill>
                <a:uFill>
                  <a:solidFill>
                    <a:srgbClr val="ffffff"/>
                  </a:solidFill>
                </a:uFill>
                <a:latin typeface="Georgia"/>
              </a:rPr>
              <a:t>за внимание!</a:t>
            </a:r>
            <a:endParaRPr b="0" lang="ru-RU" sz="1800" spc="-1" strike="noStrike">
              <a:solidFill>
                <a:srgbClr val="000000"/>
              </a:solidFill>
              <a:uFill>
                <a:solidFill>
                  <a:srgbClr val="ffffff"/>
                </a:solidFill>
              </a:uFill>
              <a:latin typeface="Arial"/>
            </a:endParaRPr>
          </a:p>
        </p:txBody>
      </p:sp>
      <p:sp>
        <p:nvSpPr>
          <p:cNvPr id="246" name="CustomShape 5"/>
          <p:cNvSpPr/>
          <p:nvPr/>
        </p:nvSpPr>
        <p:spPr>
          <a:xfrm>
            <a:off x="0" y="0"/>
            <a:ext cx="9143640" cy="936360"/>
          </a:xfrm>
          <a:prstGeom prst="rect">
            <a:avLst/>
          </a:prstGeom>
          <a:solidFill>
            <a:srgbClr val="376092"/>
          </a:solidFill>
          <a:ln>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w="127000" h="63500"/>
          </a:sp3d>
        </p:spPr>
        <p:style>
          <a:lnRef idx="0"/>
          <a:fillRef idx="0"/>
          <a:effectRef idx="0"/>
          <a:fontRef idx="minor"/>
        </p:style>
      </p:sp>
      <p:sp>
        <p:nvSpPr>
          <p:cNvPr id="247" name="CustomShape 6"/>
          <p:cNvSpPr/>
          <p:nvPr/>
        </p:nvSpPr>
        <p:spPr>
          <a:xfrm>
            <a:off x="4243680" y="1987560"/>
            <a:ext cx="4436280" cy="1552680"/>
          </a:xfrm>
          <a:prstGeom prst="rect">
            <a:avLst/>
          </a:prstGeom>
          <a:noFill/>
          <a:ln w="25560">
            <a:noFill/>
          </a:ln>
        </p:spPr>
        <p:style>
          <a:lnRef idx="0"/>
          <a:fillRef idx="0"/>
          <a:effectRef idx="0"/>
          <a:fontRef idx="minor"/>
        </p:style>
        <p:txBody>
          <a:bodyPr lIns="90000" rIns="90000" tIns="45000" bIns="45000"/>
          <a:p>
            <a:pPr algn="ctr">
              <a:lnSpc>
                <a:spcPct val="100000"/>
              </a:lnSpc>
            </a:pPr>
            <a:r>
              <a:rPr b="1" i="1" lang="ru-RU" sz="3200" spc="-1" strike="noStrike">
                <a:solidFill>
                  <a:srgbClr val="c00000"/>
                </a:solidFill>
                <a:uFill>
                  <a:solidFill>
                    <a:srgbClr val="ffffff"/>
                  </a:solidFill>
                </a:uFill>
                <a:latin typeface="Georgia"/>
              </a:rPr>
              <a:t>Призываем </a:t>
            </a:r>
            <a:endParaRPr b="0" lang="ru-RU" sz="1800" spc="-1" strike="noStrike">
              <a:solidFill>
                <a:srgbClr val="000000"/>
              </a:solidFill>
              <a:uFill>
                <a:solidFill>
                  <a:srgbClr val="ffffff"/>
                </a:solidFill>
              </a:uFill>
              <a:latin typeface="Arial"/>
            </a:endParaRPr>
          </a:p>
          <a:p>
            <a:pPr algn="ctr">
              <a:lnSpc>
                <a:spcPct val="100000"/>
              </a:lnSpc>
            </a:pPr>
            <a:r>
              <a:rPr b="1" i="1" lang="ru-RU" sz="3200" spc="-1" strike="noStrike">
                <a:solidFill>
                  <a:srgbClr val="c00000"/>
                </a:solidFill>
                <a:uFill>
                  <a:solidFill>
                    <a:srgbClr val="ffffff"/>
                  </a:solidFill>
                </a:uFill>
                <a:latin typeface="Georgia"/>
              </a:rPr>
              <a:t>к активному сотрудничеству! </a:t>
            </a:r>
            <a:endParaRPr b="0" lang="ru-RU" sz="1800" spc="-1" strike="noStrike">
              <a:solidFill>
                <a:srgbClr val="000000"/>
              </a:solidFill>
              <a:uFill>
                <a:solidFill>
                  <a:srgbClr val="ffffff"/>
                </a:solidFill>
              </a:uFill>
              <a:latin typeface="Arial"/>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CustomShape 1"/>
          <p:cNvSpPr/>
          <p:nvPr/>
        </p:nvSpPr>
        <p:spPr>
          <a:xfrm>
            <a:off x="6510240" y="6572160"/>
            <a:ext cx="1353600" cy="285480"/>
          </a:xfrm>
          <a:prstGeom prst="rect">
            <a:avLst/>
          </a:prstGeom>
          <a:noFill/>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p:style>
      </p:sp>
      <p:sp>
        <p:nvSpPr>
          <p:cNvPr id="143" name="CustomShape 2"/>
          <p:cNvSpPr/>
          <p:nvPr/>
        </p:nvSpPr>
        <p:spPr>
          <a:xfrm>
            <a:off x="-720" y="0"/>
            <a:ext cx="3859560" cy="856800"/>
          </a:xfrm>
          <a:prstGeom prst="rect">
            <a:avLst/>
          </a:prstGeom>
          <a:solidFill>
            <a:srgbClr val="ff572f"/>
          </a:solidFill>
          <a:ln>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w="127000" h="63500"/>
          </a:sp3d>
        </p:spPr>
        <p:style>
          <a:lnRef idx="0"/>
          <a:fillRef idx="0"/>
          <a:effectRef idx="0"/>
          <a:fontRef idx="minor"/>
        </p:style>
        <p:txBody>
          <a:bodyPr lIns="90000" rIns="90000" tIns="45000" bIns="45000" anchor="ctr"/>
          <a:p>
            <a:pPr marL="743040" indent="-285480" algn="ctr">
              <a:lnSpc>
                <a:spcPct val="100000"/>
              </a:lnSpc>
            </a:pPr>
            <a:r>
              <a:rPr b="1" lang="ru-RU" sz="2000" spc="-1" strike="noStrike">
                <a:solidFill>
                  <a:srgbClr val="ffffff"/>
                </a:solidFill>
                <a:uFill>
                  <a:solidFill>
                    <a:srgbClr val="ffffff"/>
                  </a:solidFill>
                </a:uFill>
                <a:latin typeface="Georgia"/>
              </a:rPr>
              <a:t>Лицензионные</a:t>
            </a:r>
            <a:endParaRPr b="0" lang="ru-RU" sz="1800" spc="-1" strike="noStrike">
              <a:solidFill>
                <a:srgbClr val="000000"/>
              </a:solidFill>
              <a:uFill>
                <a:solidFill>
                  <a:srgbClr val="ffffff"/>
                </a:solidFill>
              </a:uFill>
              <a:latin typeface="Arial"/>
            </a:endParaRPr>
          </a:p>
          <a:p>
            <a:pPr marL="743040" indent="-285480" algn="ctr">
              <a:lnSpc>
                <a:spcPct val="100000"/>
              </a:lnSpc>
            </a:pPr>
            <a:r>
              <a:rPr b="1" lang="ru-RU" sz="2000" spc="-1" strike="noStrike">
                <a:solidFill>
                  <a:srgbClr val="ffffff"/>
                </a:solidFill>
                <a:uFill>
                  <a:solidFill>
                    <a:srgbClr val="ffffff"/>
                  </a:solidFill>
                </a:uFill>
                <a:latin typeface="Georgia"/>
              </a:rPr>
              <a:t>требования</a:t>
            </a:r>
            <a:endParaRPr b="0" lang="ru-RU" sz="1800" spc="-1" strike="noStrike">
              <a:solidFill>
                <a:srgbClr val="000000"/>
              </a:solidFill>
              <a:uFill>
                <a:solidFill>
                  <a:srgbClr val="ffffff"/>
                </a:solidFill>
              </a:uFill>
              <a:latin typeface="Arial"/>
            </a:endParaRPr>
          </a:p>
        </p:txBody>
      </p:sp>
      <p:sp>
        <p:nvSpPr>
          <p:cNvPr id="144" name="CustomShape 3"/>
          <p:cNvSpPr/>
          <p:nvPr/>
        </p:nvSpPr>
        <p:spPr>
          <a:xfrm>
            <a:off x="8610480" y="6372360"/>
            <a:ext cx="533160" cy="364680"/>
          </a:xfrm>
          <a:prstGeom prst="rect">
            <a:avLst/>
          </a:prstGeom>
          <a:solidFill>
            <a:schemeClr val="accent1">
              <a:lumMod val="75000"/>
            </a:schemeClr>
          </a:solidFill>
          <a:ln>
            <a:noFill/>
          </a:ln>
        </p:spPr>
        <p:style>
          <a:lnRef idx="0"/>
          <a:fillRef idx="0"/>
          <a:effectRef idx="0"/>
          <a:fontRef idx="minor"/>
        </p:style>
        <p:txBody>
          <a:bodyPr lIns="90000" rIns="90000" tIns="45000" bIns="45000" anchor="ctr"/>
          <a:p>
            <a:pPr algn="r">
              <a:lnSpc>
                <a:spcPct val="100000"/>
              </a:lnSpc>
            </a:pPr>
            <a:fld id="{7B00B1BD-9216-4D3C-A3AC-6C69010340F3}" type="slidenum">
              <a:rPr b="1" lang="ru-RU" sz="1600" spc="-1" strike="noStrike">
                <a:solidFill>
                  <a:srgbClr val="ffffff"/>
                </a:solidFill>
                <a:uFill>
                  <a:solidFill>
                    <a:srgbClr val="ffffff"/>
                  </a:solidFill>
                </a:uFill>
                <a:latin typeface="Calibri"/>
              </a:rPr>
              <a:t>&lt;номер&gt;</a:t>
            </a:fld>
            <a:endParaRPr b="0" lang="ru-RU" sz="1800" spc="-1" strike="noStrike">
              <a:solidFill>
                <a:srgbClr val="000000"/>
              </a:solidFill>
              <a:uFill>
                <a:solidFill>
                  <a:srgbClr val="ffffff"/>
                </a:solidFill>
              </a:uFill>
              <a:latin typeface="Arial"/>
            </a:endParaRPr>
          </a:p>
        </p:txBody>
      </p:sp>
      <p:sp>
        <p:nvSpPr>
          <p:cNvPr id="145" name="CustomShape 4"/>
          <p:cNvSpPr/>
          <p:nvPr/>
        </p:nvSpPr>
        <p:spPr>
          <a:xfrm>
            <a:off x="1818000" y="1208520"/>
            <a:ext cx="2040840" cy="2647440"/>
          </a:xfrm>
          <a:prstGeom prst="rect">
            <a:avLst/>
          </a:prstGeom>
          <a:solidFill>
            <a:srgbClr val="ff714f"/>
          </a:solidFill>
          <a:ln>
            <a:round/>
          </a:ln>
          <a:effectLst>
            <a:outerShdw blurRad="38100" dir="5400000" dist="25400" rotWithShape="0">
              <a:srgbClr val="000000">
                <a:alpha val="40000"/>
              </a:srgbClr>
            </a:outerShdw>
          </a:effectLst>
        </p:spPr>
        <p:style>
          <a:lnRef idx="1">
            <a:schemeClr val="accent3"/>
          </a:lnRef>
          <a:fillRef idx="2">
            <a:schemeClr val="accent3"/>
          </a:fillRef>
          <a:effectRef idx="1">
            <a:schemeClr val="accent3"/>
          </a:effectRef>
          <a:fontRef idx="minor"/>
        </p:style>
        <p:txBody>
          <a:bodyPr lIns="90000" rIns="90000" tIns="45000" bIns="45000"/>
          <a:p>
            <a:pPr algn="ctr">
              <a:lnSpc>
                <a:spcPct val="100000"/>
              </a:lnSpc>
            </a:pPr>
            <a:r>
              <a:rPr b="0" lang="ru-RU" sz="2400" spc="-1" strike="noStrike">
                <a:solidFill>
                  <a:srgbClr val="000000"/>
                </a:solidFill>
                <a:uFill>
                  <a:solidFill>
                    <a:srgbClr val="ffffff"/>
                  </a:solidFill>
                </a:uFill>
                <a:latin typeface="Wingdings"/>
              </a:rPr>
              <a:t></a:t>
            </a:r>
            <a:r>
              <a:rPr b="0" lang="ru-RU" sz="2800" spc="-1" strike="noStrike">
                <a:solidFill>
                  <a:srgbClr val="000000"/>
                </a:solidFill>
                <a:uFill>
                  <a:solidFill>
                    <a:srgbClr val="ffffff"/>
                  </a:solidFill>
                </a:uFill>
                <a:latin typeface="Georgia"/>
              </a:rPr>
              <a:t> </a:t>
            </a:r>
            <a:r>
              <a:rPr b="0" lang="ru-RU" sz="1400" spc="-1" strike="noStrike">
                <a:solidFill>
                  <a:srgbClr val="000000"/>
                </a:solidFill>
                <a:uFill>
                  <a:solidFill>
                    <a:srgbClr val="ffffff"/>
                  </a:solidFill>
                </a:uFill>
                <a:latin typeface="Georgia"/>
              </a:rPr>
              <a:t>Отсутствие на дату поступления заявления о выдаче, переоформлении лицензии, либо при продлении срока действия лицензии </a:t>
            </a:r>
            <a:r>
              <a:rPr b="1" lang="ru-RU" sz="1400" spc="-1" strike="noStrike">
                <a:solidFill>
                  <a:srgbClr val="000000"/>
                </a:solidFill>
                <a:uFill>
                  <a:solidFill>
                    <a:srgbClr val="ffffff"/>
                  </a:solidFill>
                </a:uFill>
                <a:latin typeface="Georgia"/>
              </a:rPr>
              <a:t>задолженности по уплате налогов, сборов, пеней и штрафов</a:t>
            </a:r>
            <a:endParaRPr b="0" lang="ru-RU" sz="1800" spc="-1" strike="noStrike">
              <a:solidFill>
                <a:srgbClr val="000000"/>
              </a:solidFill>
              <a:uFill>
                <a:solidFill>
                  <a:srgbClr val="ffffff"/>
                </a:solidFill>
              </a:uFill>
              <a:latin typeface="Arial"/>
            </a:endParaRPr>
          </a:p>
        </p:txBody>
      </p:sp>
      <p:sp>
        <p:nvSpPr>
          <p:cNvPr id="146" name="CustomShape 5"/>
          <p:cNvSpPr/>
          <p:nvPr/>
        </p:nvSpPr>
        <p:spPr>
          <a:xfrm>
            <a:off x="4085280" y="1193760"/>
            <a:ext cx="4687560" cy="2462400"/>
          </a:xfrm>
          <a:prstGeom prst="rect">
            <a:avLst/>
          </a:prstGeom>
          <a:ln>
            <a:round/>
          </a:ln>
          <a:effectLst>
            <a:outerShdw blurRad="38100" dir="5400000" dist="2540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p>
            <a:pPr>
              <a:lnSpc>
                <a:spcPct val="100000"/>
              </a:lnSpc>
            </a:pPr>
            <a:r>
              <a:rPr b="0" lang="ru-RU" sz="1200" spc="-1" strike="noStrike">
                <a:solidFill>
                  <a:srgbClr val="000000"/>
                </a:solidFill>
                <a:uFill>
                  <a:solidFill>
                    <a:srgbClr val="ffffff"/>
                  </a:solidFill>
                </a:uFill>
                <a:latin typeface="Georgia"/>
              </a:rPr>
              <a:t>Выявлено нарушение </a:t>
            </a:r>
            <a:r>
              <a:rPr b="1" lang="ru-RU" sz="1200" spc="-1" strike="noStrike">
                <a:solidFill>
                  <a:srgbClr val="000000"/>
                </a:solidFill>
                <a:uFill>
                  <a:solidFill>
                    <a:srgbClr val="ffffff"/>
                  </a:solidFill>
                </a:uFill>
                <a:latin typeface="Georgia"/>
              </a:rPr>
              <a:t>подпункта 3 пункта 9 статьи 19 </a:t>
            </a:r>
            <a:r>
              <a:rPr b="0" lang="ru-RU" sz="1200" spc="-1" strike="noStrike">
                <a:solidFill>
                  <a:srgbClr val="000000"/>
                </a:solidFill>
                <a:uFill>
                  <a:solidFill>
                    <a:srgbClr val="ffffff"/>
                  </a:solidFill>
                </a:uFill>
                <a:latin typeface="Georgia"/>
              </a:rPr>
              <a:t>Федерального закона от 22.11.1995 </a:t>
            </a:r>
            <a:r>
              <a:rPr b="0" i="1" lang="ru-RU" sz="1200" spc="-1" strike="noStrike">
                <a:solidFill>
                  <a:srgbClr val="000000"/>
                </a:solidFill>
                <a:uFill>
                  <a:solidFill>
                    <a:srgbClr val="ffffff"/>
                  </a:solidFill>
                </a:uFill>
                <a:latin typeface="Georgia"/>
              </a:rPr>
              <a:t>№ 171-ФЗ </a:t>
            </a:r>
            <a:endParaRPr b="0" lang="ru-RU" sz="1800" spc="-1" strike="noStrike">
              <a:solidFill>
                <a:srgbClr val="000000"/>
              </a:solidFill>
              <a:uFill>
                <a:solidFill>
                  <a:srgbClr val="ffffff"/>
                </a:solidFill>
              </a:uFill>
              <a:latin typeface="Arial"/>
            </a:endParaRPr>
          </a:p>
          <a:p>
            <a:pPr>
              <a:lnSpc>
                <a:spcPct val="100000"/>
              </a:lnSpc>
            </a:pPr>
            <a:r>
              <a:rPr b="0" i="1" lang="ru-RU" sz="1200" spc="-1" strike="noStrike">
                <a:solidFill>
                  <a:srgbClr val="000000"/>
                </a:solidFill>
                <a:uFill>
                  <a:solidFill>
                    <a:srgbClr val="ffffff"/>
                  </a:solidFill>
                </a:uFill>
                <a:latin typeface="Georgia"/>
              </a:rPr>
              <a:t>«О государственном регулировании производства и оборота этилового спирта, алкогольной и спиртосодержащей продукции и об ограничении потребления (распития) алкогольной продукции» </a:t>
            </a:r>
            <a:endParaRPr b="0" lang="ru-RU" sz="1800" spc="-1" strike="noStrike">
              <a:solidFill>
                <a:srgbClr val="000000"/>
              </a:solidFill>
              <a:uFill>
                <a:solidFill>
                  <a:srgbClr val="ffffff"/>
                </a:solidFill>
              </a:uFill>
              <a:latin typeface="Arial"/>
            </a:endParaRPr>
          </a:p>
          <a:p>
            <a:pPr>
              <a:lnSpc>
                <a:spcPct val="100000"/>
              </a:lnSpc>
            </a:pPr>
            <a:r>
              <a:rPr b="0" lang="ru-RU" sz="1200" spc="-1" strike="noStrike">
                <a:solidFill>
                  <a:srgbClr val="000000"/>
                </a:solidFill>
                <a:uFill>
                  <a:solidFill>
                    <a:srgbClr val="ffffff"/>
                  </a:solidFill>
                </a:uFill>
                <a:latin typeface="Georgia"/>
              </a:rPr>
              <a:t>(далее – Федеральный закон № 171-ФЗ), </a:t>
            </a:r>
            <a:endParaRPr b="0" lang="ru-RU" sz="1800" spc="-1" strike="noStrike">
              <a:solidFill>
                <a:srgbClr val="000000"/>
              </a:solidFill>
              <a:uFill>
                <a:solidFill>
                  <a:srgbClr val="ffffff"/>
                </a:solidFill>
              </a:uFill>
              <a:latin typeface="Arial"/>
            </a:endParaRPr>
          </a:p>
          <a:p>
            <a:pPr>
              <a:lnSpc>
                <a:spcPct val="100000"/>
              </a:lnSpc>
            </a:pPr>
            <a:r>
              <a:rPr b="0" lang="ru-RU" sz="1200" spc="-1" strike="noStrike" u="sng">
                <a:solidFill>
                  <a:srgbClr val="000000"/>
                </a:solidFill>
                <a:uFill>
                  <a:solidFill>
                    <a:srgbClr val="ffffff"/>
                  </a:solidFill>
                </a:uFill>
                <a:latin typeface="Georgia"/>
              </a:rPr>
              <a:t>а именно наличие у заявителя на первое число месяца и не погашенной на дату поступления в лицензирующий орган заявления о выдаче лицензии задолженности по уплате налогов, сборов, страховых взносов, а также пеней и штрафов за нарушение законодательства Российской Федерации о налогах и сборах</a:t>
            </a:r>
            <a:endParaRPr b="0" lang="ru-RU" sz="1800" spc="-1" strike="noStrike">
              <a:solidFill>
                <a:srgbClr val="000000"/>
              </a:solidFill>
              <a:uFill>
                <a:solidFill>
                  <a:srgbClr val="ffffff"/>
                </a:solidFill>
              </a:uFill>
              <a:latin typeface="Arial"/>
            </a:endParaRPr>
          </a:p>
        </p:txBody>
      </p:sp>
      <p:sp>
        <p:nvSpPr>
          <p:cNvPr id="147" name="CustomShape 6"/>
          <p:cNvSpPr/>
          <p:nvPr/>
        </p:nvSpPr>
        <p:spPr>
          <a:xfrm>
            <a:off x="4085280" y="3609000"/>
            <a:ext cx="4687560" cy="820440"/>
          </a:xfrm>
          <a:prstGeom prst="rect">
            <a:avLst/>
          </a:prstGeom>
          <a:ln>
            <a:round/>
          </a:ln>
          <a:effectLst>
            <a:outerShdw blurRad="38100" dir="5400000" dist="2540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p>
            <a:pPr>
              <a:lnSpc>
                <a:spcPct val="100000"/>
              </a:lnSpc>
            </a:pPr>
            <a:r>
              <a:rPr b="0" lang="ru-RU" sz="1200" spc="-1" strike="noStrike">
                <a:solidFill>
                  <a:srgbClr val="000000"/>
                </a:solidFill>
                <a:uFill>
                  <a:solidFill>
                    <a:srgbClr val="ffffff"/>
                  </a:solidFill>
                </a:uFill>
                <a:latin typeface="Georgia"/>
              </a:rPr>
              <a:t>НАПРИМЕР </a:t>
            </a:r>
            <a:r>
              <a:rPr b="0" lang="ru-RU" sz="1200" spc="-1" strike="noStrike">
                <a:solidFill>
                  <a:srgbClr val="000000"/>
                </a:solidFill>
                <a:uFill>
                  <a:solidFill>
                    <a:srgbClr val="ffffff"/>
                  </a:solidFill>
                </a:uFill>
                <a:latin typeface="Wingdings"/>
              </a:rPr>
              <a:t></a:t>
            </a:r>
            <a:r>
              <a:rPr b="0" lang="ru-RU" sz="1200" spc="-1" strike="noStrike">
                <a:solidFill>
                  <a:srgbClr val="000000"/>
                </a:solidFill>
                <a:uFill>
                  <a:solidFill>
                    <a:srgbClr val="ffffff"/>
                  </a:solidFill>
                </a:uFill>
                <a:latin typeface="Georgia"/>
              </a:rPr>
              <a:t>Наличие задолженности по уплате пеней на дату поступления заявления за нарушение законодательства Российской Федерации </a:t>
            </a:r>
            <a:r>
              <a:rPr b="1" lang="ru-RU" sz="1200" spc="-1" strike="noStrike">
                <a:solidFill>
                  <a:srgbClr val="000000"/>
                </a:solidFill>
                <a:uFill>
                  <a:solidFill>
                    <a:srgbClr val="ffffff"/>
                  </a:solidFill>
                </a:uFill>
                <a:latin typeface="Georgia"/>
              </a:rPr>
              <a:t>является основанием для отказа в выдаче лицензии. </a:t>
            </a:r>
            <a:endParaRPr b="0" lang="ru-RU" sz="1800" spc="-1" strike="noStrike">
              <a:solidFill>
                <a:srgbClr val="000000"/>
              </a:solidFill>
              <a:uFill>
                <a:solidFill>
                  <a:srgbClr val="ffffff"/>
                </a:solidFill>
              </a:uFill>
              <a:latin typeface="Arial"/>
            </a:endParaRPr>
          </a:p>
        </p:txBody>
      </p:sp>
      <p:sp>
        <p:nvSpPr>
          <p:cNvPr id="148" name="CustomShape 7"/>
          <p:cNvSpPr/>
          <p:nvPr/>
        </p:nvSpPr>
        <p:spPr>
          <a:xfrm>
            <a:off x="4085280" y="0"/>
            <a:ext cx="5058360" cy="856800"/>
          </a:xfrm>
          <a:prstGeom prst="rect">
            <a:avLst/>
          </a:prstGeom>
          <a:solidFill>
            <a:srgbClr val="376092"/>
          </a:solidFill>
          <a:ln>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w="127000" h="63500"/>
          </a:sp3d>
        </p:spPr>
        <p:style>
          <a:lnRef idx="0"/>
          <a:fillRef idx="0"/>
          <a:effectRef idx="0"/>
          <a:fontRef idx="minor"/>
        </p:style>
        <p:txBody>
          <a:bodyPr lIns="90000" rIns="90000" tIns="45000" bIns="45000" anchor="ctr"/>
          <a:p>
            <a:pPr marL="743040" indent="-285480" algn="ctr">
              <a:lnSpc>
                <a:spcPct val="100000"/>
              </a:lnSpc>
            </a:pPr>
            <a:r>
              <a:rPr b="1" lang="ru-RU" sz="2000" spc="-1" strike="noStrike">
                <a:solidFill>
                  <a:srgbClr val="ffffff"/>
                </a:solidFill>
                <a:uFill>
                  <a:solidFill>
                    <a:srgbClr val="ffffff"/>
                  </a:solidFill>
                </a:uFill>
                <a:latin typeface="Georgia"/>
              </a:rPr>
              <a:t>Типовые нарушения лицензионных требований</a:t>
            </a:r>
            <a:endParaRPr b="0" lang="ru-RU" sz="1800" spc="-1" strike="noStrike">
              <a:solidFill>
                <a:srgbClr val="000000"/>
              </a:solidFill>
              <a:uFill>
                <a:solidFill>
                  <a:srgbClr val="ffffff"/>
                </a:solidFill>
              </a:uFill>
              <a:latin typeface="Arial"/>
            </a:endParaRPr>
          </a:p>
        </p:txBody>
      </p:sp>
      <p:sp>
        <p:nvSpPr>
          <p:cNvPr id="149" name="CustomShape 8"/>
          <p:cNvSpPr/>
          <p:nvPr/>
        </p:nvSpPr>
        <p:spPr>
          <a:xfrm>
            <a:off x="427680" y="4562280"/>
            <a:ext cx="8345160" cy="1581480"/>
          </a:xfrm>
          <a:prstGeom prst="rect">
            <a:avLst/>
          </a:prstGeom>
          <a:ln>
            <a:round/>
          </a:ln>
          <a:effectLst>
            <a:outerShdw blurRad="38100" dir="5400000" dist="25400" rotWithShape="0">
              <a:srgbClr val="000000">
                <a:alpha val="40000"/>
              </a:srgbClr>
            </a:outerShdw>
          </a:effectLst>
        </p:spPr>
        <p:style>
          <a:lnRef idx="1">
            <a:schemeClr val="accent3"/>
          </a:lnRef>
          <a:fillRef idx="2">
            <a:schemeClr val="accent3"/>
          </a:fillRef>
          <a:effectRef idx="1">
            <a:schemeClr val="accent3"/>
          </a:effectRef>
          <a:fontRef idx="minor"/>
        </p:style>
        <p:txBody>
          <a:bodyPr lIns="90000" rIns="90000" tIns="45000" bIns="45000"/>
          <a:p>
            <a:pPr marL="285840" indent="-285480" algn="ctr">
              <a:lnSpc>
                <a:spcPct val="100000"/>
              </a:lnSpc>
              <a:buClr>
                <a:srgbClr val="c00000"/>
              </a:buClr>
              <a:buFont typeface="Wingdings 2" charset="2"/>
              <a:buChar char=""/>
            </a:pPr>
            <a:r>
              <a:rPr b="0" lang="ru-RU" sz="1400" spc="-1" strike="noStrike">
                <a:solidFill>
                  <a:srgbClr val="c00000"/>
                </a:solidFill>
                <a:uFill>
                  <a:solidFill>
                    <a:srgbClr val="ffffff"/>
                  </a:solidFill>
                </a:uFill>
                <a:latin typeface="Georgia"/>
              </a:rPr>
              <a:t>Выполнение лицензионных требований </a:t>
            </a:r>
            <a:r>
              <a:rPr b="0" lang="ru-RU" sz="1400" spc="-1" strike="noStrike">
                <a:solidFill>
                  <a:srgbClr val="000000"/>
                </a:solidFill>
                <a:uFill>
                  <a:solidFill>
                    <a:srgbClr val="ffffff"/>
                  </a:solidFill>
                </a:uFill>
                <a:latin typeface="Georgia"/>
              </a:rPr>
              <a:t>подтверждается </a:t>
            </a:r>
            <a:r>
              <a:rPr b="1" lang="ru-RU" sz="1400" spc="-1" strike="noStrike">
                <a:solidFill>
                  <a:srgbClr val="000000"/>
                </a:solidFill>
                <a:uFill>
                  <a:solidFill>
                    <a:srgbClr val="ffffff"/>
                  </a:solidFill>
                </a:uFill>
                <a:latin typeface="Georgia"/>
              </a:rPr>
              <a:t>справкой налогового органа, полученной по запросу Минэкономики Республики Мордовия</a:t>
            </a:r>
            <a:r>
              <a:rPr b="0" lang="ru-RU" sz="1400" spc="-1" strike="noStrike">
                <a:solidFill>
                  <a:srgbClr val="000000"/>
                </a:solidFill>
                <a:uFill>
                  <a:solidFill>
                    <a:srgbClr val="ffffff"/>
                  </a:solidFill>
                </a:uFill>
                <a:latin typeface="Georgia"/>
              </a:rPr>
              <a:t>, подтверждающие отсутствие у заявителя задолженности по уплате налогов, сборов, штрафов и пеней. </a:t>
            </a:r>
            <a:endParaRPr b="0" lang="ru-RU" sz="1800" spc="-1" strike="noStrike">
              <a:solidFill>
                <a:srgbClr val="000000"/>
              </a:solidFill>
              <a:uFill>
                <a:solidFill>
                  <a:srgbClr val="ffffff"/>
                </a:solidFill>
              </a:uFill>
              <a:latin typeface="Arial"/>
            </a:endParaRPr>
          </a:p>
          <a:p>
            <a:pPr algn="ctr">
              <a:lnSpc>
                <a:spcPct val="100000"/>
              </a:lnSpc>
            </a:pPr>
            <a:endParaRPr b="0" lang="ru-RU" sz="1800" spc="-1" strike="noStrike">
              <a:solidFill>
                <a:srgbClr val="000000"/>
              </a:solidFill>
              <a:uFill>
                <a:solidFill>
                  <a:srgbClr val="ffffff"/>
                </a:solidFill>
              </a:uFill>
              <a:latin typeface="Arial"/>
            </a:endParaRPr>
          </a:p>
          <a:p>
            <a:pPr algn="ctr">
              <a:lnSpc>
                <a:spcPct val="100000"/>
              </a:lnSpc>
            </a:pPr>
            <a:r>
              <a:rPr b="0" lang="ru-RU" sz="1200" spc="-1" strike="noStrike">
                <a:solidFill>
                  <a:srgbClr val="000000"/>
                </a:solidFill>
                <a:uFill>
                  <a:solidFill>
                    <a:srgbClr val="ffffff"/>
                  </a:solidFill>
                </a:uFill>
                <a:latin typeface="Georgia"/>
              </a:rPr>
              <a:t>Наличие задолженности по налогам и сборам, а также пеней и штрафов </a:t>
            </a:r>
            <a:r>
              <a:rPr b="0" i="1" lang="ru-RU" sz="1200" spc="-1" strike="noStrike">
                <a:solidFill>
                  <a:srgbClr val="000000"/>
                </a:solidFill>
                <a:uFill>
                  <a:solidFill>
                    <a:srgbClr val="ffffff"/>
                  </a:solidFill>
                </a:uFill>
                <a:latin typeface="Georgia"/>
              </a:rPr>
              <a:t>можно проверить с помощью электронного сервиса «Личный кабинет налогоплательщика юридического лица» </a:t>
            </a:r>
            <a:r>
              <a:rPr b="0" lang="ru-RU" sz="1200" spc="-1" strike="noStrike">
                <a:solidFill>
                  <a:srgbClr val="000000"/>
                </a:solidFill>
                <a:uFill>
                  <a:solidFill>
                    <a:srgbClr val="ffffff"/>
                  </a:solidFill>
                </a:uFill>
                <a:latin typeface="Georgia"/>
              </a:rPr>
              <a:t>на сайте Федеральной налоговой службы www.nalog.ru, либо путем письменного обращения в налоговый орган. </a:t>
            </a:r>
            <a:endParaRPr b="0" lang="ru-RU" sz="1800" spc="-1" strike="noStrike">
              <a:solidFill>
                <a:srgbClr val="000000"/>
              </a:solidFill>
              <a:uFill>
                <a:solidFill>
                  <a:srgbClr val="ffffff"/>
                </a:solidFill>
              </a:uFill>
              <a:latin typeface="Arial"/>
            </a:endParaRPr>
          </a:p>
          <a:p>
            <a:pPr algn="ctr">
              <a:lnSpc>
                <a:spcPct val="100000"/>
              </a:lnSpc>
            </a:pPr>
            <a:r>
              <a:rPr b="0" lang="ru-RU" sz="1200" spc="-1" strike="noStrike">
                <a:solidFill>
                  <a:srgbClr val="000000"/>
                </a:solidFill>
                <a:uFill>
                  <a:solidFill>
                    <a:srgbClr val="ffffff"/>
                  </a:solidFill>
                </a:uFill>
                <a:latin typeface="Georgia"/>
              </a:rPr>
              <a:t>На дату подачи заявления, уплаченные налоги, штрафы и пошлины, должны быть зачтены налоговым органом.  </a:t>
            </a:r>
            <a:endParaRPr b="0" lang="ru-RU" sz="1800" spc="-1" strike="noStrike">
              <a:solidFill>
                <a:srgbClr val="000000"/>
              </a:solidFill>
              <a:uFill>
                <a:solidFill>
                  <a:srgbClr val="ffffff"/>
                </a:solidFill>
              </a:uFill>
              <a:latin typeface="Arial"/>
            </a:endParaRPr>
          </a:p>
        </p:txBody>
      </p:sp>
      <p:pic>
        <p:nvPicPr>
          <p:cNvPr id="150" name="Picture 3" descr=""/>
          <p:cNvPicPr/>
          <p:nvPr/>
        </p:nvPicPr>
        <p:blipFill>
          <a:blip r:embed="rId1"/>
          <a:stretch/>
        </p:blipFill>
        <p:spPr>
          <a:xfrm>
            <a:off x="312480" y="1387800"/>
            <a:ext cx="1356480" cy="228276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CustomShape 1"/>
          <p:cNvSpPr/>
          <p:nvPr/>
        </p:nvSpPr>
        <p:spPr>
          <a:xfrm>
            <a:off x="6510240" y="6572160"/>
            <a:ext cx="1353600" cy="285480"/>
          </a:xfrm>
          <a:prstGeom prst="rect">
            <a:avLst/>
          </a:prstGeom>
          <a:noFill/>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p:style>
      </p:sp>
      <p:sp>
        <p:nvSpPr>
          <p:cNvPr id="152" name="CustomShape 2"/>
          <p:cNvSpPr/>
          <p:nvPr/>
        </p:nvSpPr>
        <p:spPr>
          <a:xfrm>
            <a:off x="-720" y="0"/>
            <a:ext cx="3859560" cy="856800"/>
          </a:xfrm>
          <a:prstGeom prst="rect">
            <a:avLst/>
          </a:prstGeom>
          <a:solidFill>
            <a:srgbClr val="ff572f"/>
          </a:solidFill>
          <a:ln>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w="127000" h="63500"/>
          </a:sp3d>
        </p:spPr>
        <p:style>
          <a:lnRef idx="0"/>
          <a:fillRef idx="0"/>
          <a:effectRef idx="0"/>
          <a:fontRef idx="minor"/>
        </p:style>
        <p:txBody>
          <a:bodyPr lIns="90000" rIns="90000" tIns="45000" bIns="45000" anchor="ctr"/>
          <a:p>
            <a:pPr marL="743040" indent="-285480" algn="ctr">
              <a:lnSpc>
                <a:spcPct val="100000"/>
              </a:lnSpc>
            </a:pPr>
            <a:r>
              <a:rPr b="1" lang="ru-RU" sz="2000" spc="-1" strike="noStrike">
                <a:solidFill>
                  <a:srgbClr val="ffffff"/>
                </a:solidFill>
                <a:uFill>
                  <a:solidFill>
                    <a:srgbClr val="ffffff"/>
                  </a:solidFill>
                </a:uFill>
                <a:latin typeface="Georgia"/>
              </a:rPr>
              <a:t>Лицензионные</a:t>
            </a:r>
            <a:endParaRPr b="0" lang="ru-RU" sz="1800" spc="-1" strike="noStrike">
              <a:solidFill>
                <a:srgbClr val="000000"/>
              </a:solidFill>
              <a:uFill>
                <a:solidFill>
                  <a:srgbClr val="ffffff"/>
                </a:solidFill>
              </a:uFill>
              <a:latin typeface="Arial"/>
            </a:endParaRPr>
          </a:p>
          <a:p>
            <a:pPr marL="743040" indent="-285480" algn="ctr">
              <a:lnSpc>
                <a:spcPct val="100000"/>
              </a:lnSpc>
            </a:pPr>
            <a:r>
              <a:rPr b="1" lang="ru-RU" sz="2000" spc="-1" strike="noStrike">
                <a:solidFill>
                  <a:srgbClr val="ffffff"/>
                </a:solidFill>
                <a:uFill>
                  <a:solidFill>
                    <a:srgbClr val="ffffff"/>
                  </a:solidFill>
                </a:uFill>
                <a:latin typeface="Georgia"/>
              </a:rPr>
              <a:t>требования</a:t>
            </a:r>
            <a:endParaRPr b="0" lang="ru-RU" sz="1800" spc="-1" strike="noStrike">
              <a:solidFill>
                <a:srgbClr val="000000"/>
              </a:solidFill>
              <a:uFill>
                <a:solidFill>
                  <a:srgbClr val="ffffff"/>
                </a:solidFill>
              </a:uFill>
              <a:latin typeface="Arial"/>
            </a:endParaRPr>
          </a:p>
        </p:txBody>
      </p:sp>
      <p:sp>
        <p:nvSpPr>
          <p:cNvPr id="153" name="CustomShape 3"/>
          <p:cNvSpPr/>
          <p:nvPr/>
        </p:nvSpPr>
        <p:spPr>
          <a:xfrm>
            <a:off x="8610480" y="6372360"/>
            <a:ext cx="533160" cy="364680"/>
          </a:xfrm>
          <a:prstGeom prst="rect">
            <a:avLst/>
          </a:prstGeom>
          <a:solidFill>
            <a:schemeClr val="accent1">
              <a:lumMod val="75000"/>
            </a:schemeClr>
          </a:solidFill>
          <a:ln>
            <a:noFill/>
          </a:ln>
        </p:spPr>
        <p:style>
          <a:lnRef idx="0"/>
          <a:fillRef idx="0"/>
          <a:effectRef idx="0"/>
          <a:fontRef idx="minor"/>
        </p:style>
        <p:txBody>
          <a:bodyPr lIns="90000" rIns="90000" tIns="45000" bIns="45000" anchor="ctr"/>
          <a:p>
            <a:pPr algn="r">
              <a:lnSpc>
                <a:spcPct val="100000"/>
              </a:lnSpc>
            </a:pPr>
            <a:fld id="{DA4B2E64-8B9D-40C3-B44A-81B7FF2FBB06}" type="slidenum">
              <a:rPr b="1" lang="ru-RU" sz="1600" spc="-1" strike="noStrike">
                <a:solidFill>
                  <a:srgbClr val="ffffff"/>
                </a:solidFill>
                <a:uFill>
                  <a:solidFill>
                    <a:srgbClr val="ffffff"/>
                  </a:solidFill>
                </a:uFill>
                <a:latin typeface="Calibri"/>
              </a:rPr>
              <a:t>&lt;номер&gt;</a:t>
            </a:fld>
            <a:endParaRPr b="0" lang="ru-RU" sz="1800" spc="-1" strike="noStrike">
              <a:solidFill>
                <a:srgbClr val="000000"/>
              </a:solidFill>
              <a:uFill>
                <a:solidFill>
                  <a:srgbClr val="ffffff"/>
                </a:solidFill>
              </a:uFill>
              <a:latin typeface="Arial"/>
            </a:endParaRPr>
          </a:p>
        </p:txBody>
      </p:sp>
      <p:sp>
        <p:nvSpPr>
          <p:cNvPr id="154" name="CustomShape 4"/>
          <p:cNvSpPr/>
          <p:nvPr/>
        </p:nvSpPr>
        <p:spPr>
          <a:xfrm>
            <a:off x="144000" y="1208520"/>
            <a:ext cx="3888000" cy="2587320"/>
          </a:xfrm>
          <a:prstGeom prst="rect">
            <a:avLst/>
          </a:prstGeom>
          <a:solidFill>
            <a:srgbClr val="ff714f"/>
          </a:solidFill>
          <a:ln>
            <a:round/>
          </a:ln>
          <a:effectLst>
            <a:outerShdw blurRad="38100" dir="5400000" dist="25400" rotWithShape="0">
              <a:srgbClr val="000000">
                <a:alpha val="40000"/>
              </a:srgbClr>
            </a:outerShdw>
          </a:effectLst>
        </p:spPr>
        <p:style>
          <a:lnRef idx="1">
            <a:schemeClr val="accent3"/>
          </a:lnRef>
          <a:fillRef idx="2">
            <a:schemeClr val="accent3"/>
          </a:fillRef>
          <a:effectRef idx="1">
            <a:schemeClr val="accent3"/>
          </a:effectRef>
          <a:fontRef idx="minor"/>
        </p:style>
        <p:txBody>
          <a:bodyPr lIns="90000" rIns="90000" tIns="45000" bIns="45000"/>
          <a:p>
            <a:pPr algn="ctr">
              <a:lnSpc>
                <a:spcPct val="100000"/>
              </a:lnSpc>
            </a:pPr>
            <a:r>
              <a:rPr b="1" lang="ru-RU" sz="2400" spc="-1" strike="noStrike">
                <a:solidFill>
                  <a:srgbClr val="000000"/>
                </a:solidFill>
                <a:uFill>
                  <a:solidFill>
                    <a:srgbClr val="ffffff"/>
                  </a:solidFill>
                </a:uFill>
                <a:latin typeface="Wingdings"/>
              </a:rPr>
              <a:t></a:t>
            </a:r>
            <a:r>
              <a:rPr b="1" lang="ru-RU" sz="1400" spc="-1" strike="noStrike">
                <a:solidFill>
                  <a:srgbClr val="000000"/>
                </a:solidFill>
                <a:uFill>
                  <a:solidFill>
                    <a:srgbClr val="ffffff"/>
                  </a:solidFill>
                </a:uFill>
                <a:latin typeface="Georgia"/>
              </a:rPr>
              <a:t>Размер уставного капитала должен составлять: </a:t>
            </a:r>
            <a:endParaRPr b="0" lang="ru-RU" sz="1800" spc="-1" strike="noStrike">
              <a:solidFill>
                <a:srgbClr val="000000"/>
              </a:solidFill>
              <a:uFill>
                <a:solidFill>
                  <a:srgbClr val="ffffff"/>
                </a:solidFill>
              </a:uFill>
              <a:latin typeface="Arial"/>
            </a:endParaRPr>
          </a:p>
          <a:p>
            <a:pPr algn="ctr">
              <a:lnSpc>
                <a:spcPct val="100000"/>
              </a:lnSpc>
            </a:pPr>
            <a:r>
              <a:rPr b="0" i="1" lang="ru-RU" sz="1400" spc="-1" strike="noStrike">
                <a:solidFill>
                  <a:srgbClr val="000000"/>
                </a:solidFill>
                <a:uFill>
                  <a:solidFill>
                    <a:srgbClr val="ffffff"/>
                  </a:solidFill>
                </a:uFill>
                <a:latin typeface="Georgia"/>
              </a:rPr>
              <a:t>Для организаций, осуществляющих розничную продажу алкогольной продукции (за исключением организаций, осуществляющих розничную продажу алкогольной продукции при оказании услуг общественного питания),  минимальный размер оплаченного уставного капитала (уставного фонда) должен составлять не менее 100 тыс. рублей.</a:t>
            </a:r>
            <a:endParaRPr b="0" lang="ru-RU" sz="1800" spc="-1" strike="noStrike">
              <a:solidFill>
                <a:srgbClr val="000000"/>
              </a:solidFill>
              <a:uFill>
                <a:solidFill>
                  <a:srgbClr val="ffffff"/>
                </a:solidFill>
              </a:uFill>
              <a:latin typeface="Arial"/>
            </a:endParaRPr>
          </a:p>
        </p:txBody>
      </p:sp>
      <p:sp>
        <p:nvSpPr>
          <p:cNvPr id="155" name="CustomShape 5"/>
          <p:cNvSpPr/>
          <p:nvPr/>
        </p:nvSpPr>
        <p:spPr>
          <a:xfrm>
            <a:off x="4085280" y="1193760"/>
            <a:ext cx="4687560" cy="942840"/>
          </a:xfrm>
          <a:prstGeom prst="rect">
            <a:avLst/>
          </a:prstGeom>
          <a:ln>
            <a:round/>
          </a:ln>
          <a:effectLst>
            <a:outerShdw blurRad="38100" dir="5400000" dist="2540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p>
            <a:pPr>
              <a:lnSpc>
                <a:spcPct val="100000"/>
              </a:lnSpc>
            </a:pPr>
            <a:r>
              <a:rPr b="0" lang="ru-RU" sz="1400" spc="-1" strike="noStrike">
                <a:solidFill>
                  <a:srgbClr val="000000"/>
                </a:solidFill>
                <a:uFill>
                  <a:solidFill>
                    <a:srgbClr val="ffffff"/>
                  </a:solidFill>
                </a:uFill>
                <a:latin typeface="Georgia"/>
              </a:rPr>
              <a:t>Выявлено нарушение </a:t>
            </a:r>
            <a:r>
              <a:rPr b="1" lang="ru-RU" sz="1400" spc="-1" strike="noStrike">
                <a:solidFill>
                  <a:srgbClr val="000000"/>
                </a:solidFill>
                <a:uFill>
                  <a:solidFill>
                    <a:srgbClr val="ffffff"/>
                  </a:solidFill>
                </a:uFill>
                <a:latin typeface="Georgia"/>
              </a:rPr>
              <a:t>пункта 9 статьи 16 </a:t>
            </a:r>
            <a:r>
              <a:rPr b="0" lang="ru-RU" sz="1400" spc="-1" strike="noStrike">
                <a:solidFill>
                  <a:srgbClr val="000000"/>
                </a:solidFill>
                <a:uFill>
                  <a:solidFill>
                    <a:srgbClr val="ffffff"/>
                  </a:solidFill>
                </a:uFill>
                <a:latin typeface="Georgia"/>
              </a:rPr>
              <a:t>Федерального закона № 171-ФЗ, </a:t>
            </a:r>
            <a:endParaRPr b="0" lang="ru-RU" sz="1800" spc="-1" strike="noStrike">
              <a:solidFill>
                <a:srgbClr val="000000"/>
              </a:solidFill>
              <a:uFill>
                <a:solidFill>
                  <a:srgbClr val="ffffff"/>
                </a:solidFill>
              </a:uFill>
              <a:latin typeface="Arial"/>
            </a:endParaRPr>
          </a:p>
          <a:p>
            <a:pPr>
              <a:lnSpc>
                <a:spcPct val="100000"/>
              </a:lnSpc>
            </a:pPr>
            <a:r>
              <a:rPr b="0" lang="ru-RU" sz="1400" spc="-1" strike="noStrike" u="sng">
                <a:solidFill>
                  <a:srgbClr val="000000"/>
                </a:solidFill>
                <a:uFill>
                  <a:solidFill>
                    <a:srgbClr val="ffffff"/>
                  </a:solidFill>
                </a:uFill>
                <a:latin typeface="Georgia"/>
              </a:rPr>
              <a:t>а именно предоставлена неполная информация в документах об уплате уставного капитала.</a:t>
            </a:r>
            <a:endParaRPr b="0" lang="ru-RU" sz="1800" spc="-1" strike="noStrike">
              <a:solidFill>
                <a:srgbClr val="000000"/>
              </a:solidFill>
              <a:uFill>
                <a:solidFill>
                  <a:srgbClr val="ffffff"/>
                </a:solidFill>
              </a:uFill>
              <a:latin typeface="Arial"/>
            </a:endParaRPr>
          </a:p>
        </p:txBody>
      </p:sp>
      <p:sp>
        <p:nvSpPr>
          <p:cNvPr id="156" name="CustomShape 6"/>
          <p:cNvSpPr/>
          <p:nvPr/>
        </p:nvSpPr>
        <p:spPr>
          <a:xfrm>
            <a:off x="6794280" y="2478960"/>
            <a:ext cx="1947600" cy="942840"/>
          </a:xfrm>
          <a:prstGeom prst="rect">
            <a:avLst/>
          </a:prstGeom>
          <a:ln>
            <a:round/>
          </a:ln>
          <a:effectLst>
            <a:outerShdw blurRad="38100" dir="5400000" dist="2540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p>
            <a:pPr>
              <a:lnSpc>
                <a:spcPct val="100000"/>
              </a:lnSpc>
            </a:pPr>
            <a:r>
              <a:rPr b="0" lang="ru-RU" sz="1400" spc="-1" strike="noStrike">
                <a:solidFill>
                  <a:srgbClr val="000000"/>
                </a:solidFill>
                <a:uFill>
                  <a:solidFill>
                    <a:srgbClr val="ffffff"/>
                  </a:solidFill>
                </a:uFill>
                <a:latin typeface="Georgia"/>
              </a:rPr>
              <a:t>НАПРИМЕР </a:t>
            </a:r>
            <a:r>
              <a:rPr b="0" lang="ru-RU" sz="1400" spc="-1" strike="noStrike">
                <a:solidFill>
                  <a:srgbClr val="000000"/>
                </a:solidFill>
                <a:uFill>
                  <a:solidFill>
                    <a:srgbClr val="ffffff"/>
                  </a:solidFill>
                </a:uFill>
                <a:latin typeface="Wingdings"/>
              </a:rPr>
              <a:t></a:t>
            </a:r>
            <a:r>
              <a:rPr b="0" lang="ru-RU" sz="1400" spc="-1" strike="noStrike">
                <a:solidFill>
                  <a:srgbClr val="000000"/>
                </a:solidFill>
                <a:uFill>
                  <a:solidFill>
                    <a:srgbClr val="ffffff"/>
                  </a:solidFill>
                </a:uFill>
                <a:latin typeface="Georgia"/>
              </a:rPr>
              <a:t> представлен только отчет оценочной компании</a:t>
            </a:r>
            <a:endParaRPr b="0" lang="ru-RU" sz="1800" spc="-1" strike="noStrike">
              <a:solidFill>
                <a:srgbClr val="000000"/>
              </a:solidFill>
              <a:uFill>
                <a:solidFill>
                  <a:srgbClr val="ffffff"/>
                </a:solidFill>
              </a:uFill>
              <a:latin typeface="Arial"/>
            </a:endParaRPr>
          </a:p>
        </p:txBody>
      </p:sp>
      <p:sp>
        <p:nvSpPr>
          <p:cNvPr id="157" name="CustomShape 7"/>
          <p:cNvSpPr/>
          <p:nvPr/>
        </p:nvSpPr>
        <p:spPr>
          <a:xfrm>
            <a:off x="4085280" y="0"/>
            <a:ext cx="5058360" cy="856800"/>
          </a:xfrm>
          <a:prstGeom prst="rect">
            <a:avLst/>
          </a:prstGeom>
          <a:solidFill>
            <a:srgbClr val="376092"/>
          </a:solidFill>
          <a:ln>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w="127000" h="63500"/>
          </a:sp3d>
        </p:spPr>
        <p:style>
          <a:lnRef idx="0"/>
          <a:fillRef idx="0"/>
          <a:effectRef idx="0"/>
          <a:fontRef idx="minor"/>
        </p:style>
        <p:txBody>
          <a:bodyPr lIns="90000" rIns="90000" tIns="45000" bIns="45000" anchor="ctr"/>
          <a:p>
            <a:pPr marL="743040" indent="-285480" algn="ctr">
              <a:lnSpc>
                <a:spcPct val="100000"/>
              </a:lnSpc>
            </a:pPr>
            <a:r>
              <a:rPr b="1" lang="ru-RU" sz="2000" spc="-1" strike="noStrike">
                <a:solidFill>
                  <a:srgbClr val="ffffff"/>
                </a:solidFill>
                <a:uFill>
                  <a:solidFill>
                    <a:srgbClr val="ffffff"/>
                  </a:solidFill>
                </a:uFill>
                <a:latin typeface="Georgia"/>
              </a:rPr>
              <a:t>Типовые нарушения лицензионных требований</a:t>
            </a:r>
            <a:endParaRPr b="0" lang="ru-RU" sz="1800" spc="-1" strike="noStrike">
              <a:solidFill>
                <a:srgbClr val="000000"/>
              </a:solidFill>
              <a:uFill>
                <a:solidFill>
                  <a:srgbClr val="ffffff"/>
                </a:solidFill>
              </a:uFill>
              <a:latin typeface="Arial"/>
            </a:endParaRPr>
          </a:p>
        </p:txBody>
      </p:sp>
      <p:sp>
        <p:nvSpPr>
          <p:cNvPr id="158" name="CustomShape 8"/>
          <p:cNvSpPr/>
          <p:nvPr/>
        </p:nvSpPr>
        <p:spPr>
          <a:xfrm>
            <a:off x="320760" y="4063680"/>
            <a:ext cx="8452080" cy="2037600"/>
          </a:xfrm>
          <a:prstGeom prst="rect">
            <a:avLst/>
          </a:prstGeom>
          <a:ln>
            <a:round/>
          </a:ln>
          <a:effectLst>
            <a:outerShdw blurRad="38100" dir="5400000" dist="25400" rotWithShape="0">
              <a:srgbClr val="000000">
                <a:alpha val="40000"/>
              </a:srgbClr>
            </a:outerShdw>
          </a:effectLst>
        </p:spPr>
        <p:style>
          <a:lnRef idx="1">
            <a:schemeClr val="accent3"/>
          </a:lnRef>
          <a:fillRef idx="2">
            <a:schemeClr val="accent3"/>
          </a:fillRef>
          <a:effectRef idx="1">
            <a:schemeClr val="accent3"/>
          </a:effectRef>
          <a:fontRef idx="minor"/>
        </p:style>
        <p:txBody>
          <a:bodyPr lIns="90000" rIns="90000" tIns="45000" bIns="45000"/>
          <a:p>
            <a:pPr marL="285840" indent="-285480" algn="ctr">
              <a:lnSpc>
                <a:spcPct val="100000"/>
              </a:lnSpc>
              <a:buClr>
                <a:srgbClr val="c00000"/>
              </a:buClr>
              <a:buFont typeface="Wingdings 2" charset="2"/>
              <a:buChar char=""/>
            </a:pPr>
            <a:r>
              <a:rPr b="0" lang="ru-RU" sz="1400" spc="-1" strike="noStrike">
                <a:solidFill>
                  <a:srgbClr val="c00000"/>
                </a:solidFill>
                <a:uFill>
                  <a:solidFill>
                    <a:srgbClr val="ffffff"/>
                  </a:solidFill>
                </a:uFill>
                <a:latin typeface="Georgia"/>
              </a:rPr>
              <a:t>Выполнение лицензионных требований: </a:t>
            </a:r>
            <a:r>
              <a:rPr b="0" lang="ru-RU" sz="1400" spc="-1" strike="noStrike">
                <a:solidFill>
                  <a:srgbClr val="000000"/>
                </a:solidFill>
                <a:uFill>
                  <a:solidFill>
                    <a:srgbClr val="ffffff"/>
                  </a:solidFill>
                </a:uFill>
                <a:latin typeface="Georgia"/>
              </a:rPr>
              <a:t>Лицензиат, соискатель лицензии самостоятельно подтверждает уставный капитал при продлении и выдачи лицензии.</a:t>
            </a:r>
            <a:endParaRPr b="0" lang="ru-RU" sz="1800" spc="-1" strike="noStrike">
              <a:solidFill>
                <a:srgbClr val="000000"/>
              </a:solidFill>
              <a:uFill>
                <a:solidFill>
                  <a:srgbClr val="ffffff"/>
                </a:solidFill>
              </a:uFill>
              <a:latin typeface="Arial"/>
            </a:endParaRPr>
          </a:p>
          <a:p>
            <a:pPr algn="ctr">
              <a:lnSpc>
                <a:spcPct val="100000"/>
              </a:lnSpc>
            </a:pPr>
            <a:endParaRPr b="0" lang="ru-RU" sz="1800" spc="-1" strike="noStrike">
              <a:solidFill>
                <a:srgbClr val="000000"/>
              </a:solidFill>
              <a:uFill>
                <a:solidFill>
                  <a:srgbClr val="ffffff"/>
                </a:solidFill>
              </a:uFill>
              <a:latin typeface="Arial"/>
            </a:endParaRPr>
          </a:p>
          <a:p>
            <a:pPr>
              <a:lnSpc>
                <a:spcPct val="100000"/>
              </a:lnSpc>
            </a:pPr>
            <a:r>
              <a:rPr b="0" lang="ru-RU" sz="1200" spc="-1" strike="noStrike">
                <a:solidFill>
                  <a:srgbClr val="000000"/>
                </a:solidFill>
                <a:uFill>
                  <a:solidFill>
                    <a:srgbClr val="ffffff"/>
                  </a:solidFill>
                </a:uFill>
                <a:latin typeface="Georgia"/>
              </a:rPr>
              <a:t>1. Оплата уставного капитала денежными средствами подтверждается справкой банка, первичной документацией (квитанция об оплате); </a:t>
            </a:r>
            <a:endParaRPr b="0" lang="ru-RU" sz="1800" spc="-1" strike="noStrike">
              <a:solidFill>
                <a:srgbClr val="000000"/>
              </a:solidFill>
              <a:uFill>
                <a:solidFill>
                  <a:srgbClr val="ffffff"/>
                </a:solidFill>
              </a:uFill>
              <a:latin typeface="Arial"/>
            </a:endParaRPr>
          </a:p>
          <a:p>
            <a:pPr>
              <a:lnSpc>
                <a:spcPct val="100000"/>
              </a:lnSpc>
            </a:pPr>
            <a:r>
              <a:rPr b="0" lang="ru-RU" sz="1200" spc="-1" strike="noStrike">
                <a:solidFill>
                  <a:srgbClr val="000000"/>
                </a:solidFill>
                <a:uFill>
                  <a:solidFill>
                    <a:srgbClr val="ffffff"/>
                  </a:solidFill>
                </a:uFill>
                <a:latin typeface="Georgia"/>
              </a:rPr>
              <a:t>2. Вклад имущества в уставный капитал подтверждается актом о передаче имущества на баланс предприятия и отчетом оценочной компании; </a:t>
            </a:r>
            <a:endParaRPr b="0" lang="ru-RU" sz="1800" spc="-1" strike="noStrike">
              <a:solidFill>
                <a:srgbClr val="000000"/>
              </a:solidFill>
              <a:uFill>
                <a:solidFill>
                  <a:srgbClr val="ffffff"/>
                </a:solidFill>
              </a:uFill>
              <a:latin typeface="Arial"/>
            </a:endParaRPr>
          </a:p>
          <a:p>
            <a:pPr>
              <a:lnSpc>
                <a:spcPct val="100000"/>
              </a:lnSpc>
            </a:pPr>
            <a:r>
              <a:rPr b="0" lang="ru-RU" sz="1200" spc="-1" strike="noStrike">
                <a:solidFill>
                  <a:srgbClr val="000000"/>
                </a:solidFill>
                <a:uFill>
                  <a:solidFill>
                    <a:srgbClr val="ffffff"/>
                  </a:solidFill>
                </a:uFill>
                <a:latin typeface="Georgia"/>
              </a:rPr>
              <a:t>3. Увеличения уставного капитала за счет нераспределенной прибыли – бухгалтерским балансом.</a:t>
            </a:r>
            <a:endParaRPr b="0" lang="ru-RU" sz="1800" spc="-1" strike="noStrike">
              <a:solidFill>
                <a:srgbClr val="000000"/>
              </a:solidFill>
              <a:uFill>
                <a:solidFill>
                  <a:srgbClr val="ffffff"/>
                </a:solidFill>
              </a:uFill>
              <a:latin typeface="Arial"/>
            </a:endParaRPr>
          </a:p>
          <a:p>
            <a:pPr algn="ctr">
              <a:lnSpc>
                <a:spcPct val="100000"/>
              </a:lnSpc>
            </a:pPr>
            <a:endParaRPr b="0" lang="ru-RU" sz="1800" spc="-1" strike="noStrike">
              <a:solidFill>
                <a:srgbClr val="000000"/>
              </a:solidFill>
              <a:uFill>
                <a:solidFill>
                  <a:srgbClr val="ffffff"/>
                </a:solidFill>
              </a:uFill>
              <a:latin typeface="Arial"/>
            </a:endParaRPr>
          </a:p>
          <a:p>
            <a:pPr algn="ctr">
              <a:lnSpc>
                <a:spcPct val="100000"/>
              </a:lnSpc>
            </a:pPr>
            <a:r>
              <a:rPr b="0" i="1" lang="ru-RU" sz="1200" spc="-1" strike="noStrike">
                <a:solidFill>
                  <a:srgbClr val="000000"/>
                </a:solidFill>
                <a:uFill>
                  <a:solidFill>
                    <a:srgbClr val="ffffff"/>
                  </a:solidFill>
                </a:uFill>
                <a:latin typeface="Georgia"/>
              </a:rPr>
              <a:t>Выше установленные требования также распространяются на организации потребительской кооперации. Оплата уставного (паевого) фонда подтверждается аналогичными документами.</a:t>
            </a:r>
            <a:endParaRPr b="0" lang="ru-RU" sz="1800" spc="-1" strike="noStrike">
              <a:solidFill>
                <a:srgbClr val="000000"/>
              </a:solidFill>
              <a:uFill>
                <a:solidFill>
                  <a:srgbClr val="ffffff"/>
                </a:solidFill>
              </a:uFill>
              <a:latin typeface="Arial"/>
            </a:endParaRPr>
          </a:p>
        </p:txBody>
      </p:sp>
      <p:pic>
        <p:nvPicPr>
          <p:cNvPr id="159" name="Picture 2" descr=""/>
          <p:cNvPicPr/>
          <p:nvPr/>
        </p:nvPicPr>
        <p:blipFill>
          <a:blip r:embed="rId1"/>
          <a:srcRect l="11447" t="11053" r="10689" b="11632"/>
          <a:stretch/>
        </p:blipFill>
        <p:spPr>
          <a:xfrm>
            <a:off x="4326120" y="2339280"/>
            <a:ext cx="2287800" cy="151560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CustomShape 1"/>
          <p:cNvSpPr/>
          <p:nvPr/>
        </p:nvSpPr>
        <p:spPr>
          <a:xfrm>
            <a:off x="6510240" y="6572160"/>
            <a:ext cx="1353600" cy="285480"/>
          </a:xfrm>
          <a:prstGeom prst="rect">
            <a:avLst/>
          </a:prstGeom>
          <a:noFill/>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p:style>
      </p:sp>
      <p:sp>
        <p:nvSpPr>
          <p:cNvPr id="161" name="CustomShape 2"/>
          <p:cNvSpPr/>
          <p:nvPr/>
        </p:nvSpPr>
        <p:spPr>
          <a:xfrm>
            <a:off x="-720" y="0"/>
            <a:ext cx="3859560" cy="856800"/>
          </a:xfrm>
          <a:prstGeom prst="rect">
            <a:avLst/>
          </a:prstGeom>
          <a:solidFill>
            <a:srgbClr val="ff572f"/>
          </a:solidFill>
          <a:ln>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w="127000" h="63500"/>
          </a:sp3d>
        </p:spPr>
        <p:style>
          <a:lnRef idx="0"/>
          <a:fillRef idx="0"/>
          <a:effectRef idx="0"/>
          <a:fontRef idx="minor"/>
        </p:style>
        <p:txBody>
          <a:bodyPr lIns="90000" rIns="90000" tIns="45000" bIns="45000" anchor="ctr"/>
          <a:p>
            <a:pPr marL="743040" indent="-285480" algn="ctr">
              <a:lnSpc>
                <a:spcPct val="100000"/>
              </a:lnSpc>
            </a:pPr>
            <a:r>
              <a:rPr b="1" lang="ru-RU" sz="2000" spc="-1" strike="noStrike">
                <a:solidFill>
                  <a:srgbClr val="ffffff"/>
                </a:solidFill>
                <a:uFill>
                  <a:solidFill>
                    <a:srgbClr val="ffffff"/>
                  </a:solidFill>
                </a:uFill>
                <a:latin typeface="Georgia"/>
              </a:rPr>
              <a:t>Лицензионные</a:t>
            </a:r>
            <a:endParaRPr b="0" lang="ru-RU" sz="1800" spc="-1" strike="noStrike">
              <a:solidFill>
                <a:srgbClr val="000000"/>
              </a:solidFill>
              <a:uFill>
                <a:solidFill>
                  <a:srgbClr val="ffffff"/>
                </a:solidFill>
              </a:uFill>
              <a:latin typeface="Arial"/>
            </a:endParaRPr>
          </a:p>
          <a:p>
            <a:pPr marL="743040" indent="-285480" algn="ctr">
              <a:lnSpc>
                <a:spcPct val="100000"/>
              </a:lnSpc>
            </a:pPr>
            <a:r>
              <a:rPr b="1" lang="ru-RU" sz="2000" spc="-1" strike="noStrike">
                <a:solidFill>
                  <a:srgbClr val="ffffff"/>
                </a:solidFill>
                <a:uFill>
                  <a:solidFill>
                    <a:srgbClr val="ffffff"/>
                  </a:solidFill>
                </a:uFill>
                <a:latin typeface="Georgia"/>
              </a:rPr>
              <a:t>требования</a:t>
            </a:r>
            <a:endParaRPr b="0" lang="ru-RU" sz="1800" spc="-1" strike="noStrike">
              <a:solidFill>
                <a:srgbClr val="000000"/>
              </a:solidFill>
              <a:uFill>
                <a:solidFill>
                  <a:srgbClr val="ffffff"/>
                </a:solidFill>
              </a:uFill>
              <a:latin typeface="Arial"/>
            </a:endParaRPr>
          </a:p>
        </p:txBody>
      </p:sp>
      <p:sp>
        <p:nvSpPr>
          <p:cNvPr id="162" name="CustomShape 3"/>
          <p:cNvSpPr/>
          <p:nvPr/>
        </p:nvSpPr>
        <p:spPr>
          <a:xfrm>
            <a:off x="8610480" y="6372360"/>
            <a:ext cx="533160" cy="364680"/>
          </a:xfrm>
          <a:prstGeom prst="rect">
            <a:avLst/>
          </a:prstGeom>
          <a:solidFill>
            <a:schemeClr val="accent1">
              <a:lumMod val="75000"/>
            </a:schemeClr>
          </a:solidFill>
          <a:ln>
            <a:noFill/>
          </a:ln>
        </p:spPr>
        <p:style>
          <a:lnRef idx="0"/>
          <a:fillRef idx="0"/>
          <a:effectRef idx="0"/>
          <a:fontRef idx="minor"/>
        </p:style>
        <p:txBody>
          <a:bodyPr lIns="90000" rIns="90000" tIns="45000" bIns="45000" anchor="ctr"/>
          <a:p>
            <a:pPr algn="r">
              <a:lnSpc>
                <a:spcPct val="100000"/>
              </a:lnSpc>
            </a:pPr>
            <a:fld id="{70C01B96-D7D0-48B3-BC6E-62C484EFCDF5}" type="slidenum">
              <a:rPr b="1" lang="ru-RU" sz="1600" spc="-1" strike="noStrike">
                <a:solidFill>
                  <a:srgbClr val="ffffff"/>
                </a:solidFill>
                <a:uFill>
                  <a:solidFill>
                    <a:srgbClr val="ffffff"/>
                  </a:solidFill>
                </a:uFill>
                <a:latin typeface="Calibri"/>
              </a:rPr>
              <a:t>&lt;номер&gt;</a:t>
            </a:fld>
            <a:endParaRPr b="0" lang="ru-RU" sz="1800" spc="-1" strike="noStrike">
              <a:solidFill>
                <a:srgbClr val="000000"/>
              </a:solidFill>
              <a:uFill>
                <a:solidFill>
                  <a:srgbClr val="ffffff"/>
                </a:solidFill>
              </a:uFill>
              <a:latin typeface="Arial"/>
            </a:endParaRPr>
          </a:p>
        </p:txBody>
      </p:sp>
      <p:sp>
        <p:nvSpPr>
          <p:cNvPr id="163" name="CustomShape 4"/>
          <p:cNvSpPr/>
          <p:nvPr/>
        </p:nvSpPr>
        <p:spPr>
          <a:xfrm>
            <a:off x="320760" y="1208520"/>
            <a:ext cx="3538440" cy="942840"/>
          </a:xfrm>
          <a:prstGeom prst="rect">
            <a:avLst/>
          </a:prstGeom>
          <a:solidFill>
            <a:srgbClr val="ff714f"/>
          </a:solidFill>
          <a:ln>
            <a:round/>
          </a:ln>
          <a:effectLst>
            <a:outerShdw blurRad="38100" dir="5400000" dist="25400" rotWithShape="0">
              <a:srgbClr val="000000">
                <a:alpha val="40000"/>
              </a:srgbClr>
            </a:outerShdw>
          </a:effectLst>
        </p:spPr>
        <p:style>
          <a:lnRef idx="1">
            <a:schemeClr val="accent3"/>
          </a:lnRef>
          <a:fillRef idx="2">
            <a:schemeClr val="accent3"/>
          </a:fillRef>
          <a:effectRef idx="1">
            <a:schemeClr val="accent3"/>
          </a:effectRef>
          <a:fontRef idx="minor"/>
        </p:style>
        <p:txBody>
          <a:bodyPr lIns="90000" rIns="90000" tIns="45000" bIns="45000"/>
          <a:p>
            <a:pPr algn="ctr">
              <a:lnSpc>
                <a:spcPct val="100000"/>
              </a:lnSpc>
            </a:pPr>
            <a:r>
              <a:rPr b="1" lang="ru-RU" sz="2400" spc="-1" strike="noStrike">
                <a:solidFill>
                  <a:srgbClr val="000000"/>
                </a:solidFill>
                <a:uFill>
                  <a:solidFill>
                    <a:srgbClr val="ffffff"/>
                  </a:solidFill>
                </a:uFill>
                <a:latin typeface="Wingdings"/>
              </a:rPr>
              <a:t></a:t>
            </a:r>
            <a:r>
              <a:rPr b="1" lang="ru-RU" sz="2400" spc="-1" strike="noStrike">
                <a:solidFill>
                  <a:srgbClr val="000000"/>
                </a:solidFill>
                <a:uFill>
                  <a:solidFill>
                    <a:srgbClr val="ffffff"/>
                  </a:solidFill>
                </a:uFill>
                <a:latin typeface="Georgia"/>
              </a:rPr>
              <a:t> </a:t>
            </a:r>
            <a:r>
              <a:rPr b="0" lang="ru-RU" sz="1600" spc="-1" strike="noStrike">
                <a:solidFill>
                  <a:srgbClr val="000000"/>
                </a:solidFill>
                <a:uFill>
                  <a:solidFill>
                    <a:srgbClr val="ffffff"/>
                  </a:solidFill>
                </a:uFill>
                <a:latin typeface="Georgia"/>
              </a:rPr>
              <a:t>Уплата государственной </a:t>
            </a:r>
            <a:r>
              <a:rPr b="1" lang="ru-RU" sz="1600" spc="-1" strike="noStrike">
                <a:solidFill>
                  <a:srgbClr val="000000"/>
                </a:solidFill>
                <a:uFill>
                  <a:solidFill>
                    <a:srgbClr val="ffffff"/>
                  </a:solidFill>
                </a:uFill>
                <a:latin typeface="Georgia"/>
              </a:rPr>
              <a:t>пошлины</a:t>
            </a:r>
            <a:r>
              <a:rPr b="0" lang="ru-RU" sz="1600" spc="-1" strike="noStrike">
                <a:solidFill>
                  <a:srgbClr val="000000"/>
                </a:solidFill>
                <a:uFill>
                  <a:solidFill>
                    <a:srgbClr val="ffffff"/>
                  </a:solidFill>
                </a:uFill>
                <a:latin typeface="Georgia"/>
              </a:rPr>
              <a:t> за предоставление лицензии. </a:t>
            </a:r>
            <a:endParaRPr b="0" lang="ru-RU" sz="1800" spc="-1" strike="noStrike">
              <a:solidFill>
                <a:srgbClr val="000000"/>
              </a:solidFill>
              <a:uFill>
                <a:solidFill>
                  <a:srgbClr val="ffffff"/>
                </a:solidFill>
              </a:uFill>
              <a:latin typeface="Arial"/>
            </a:endParaRPr>
          </a:p>
        </p:txBody>
      </p:sp>
      <p:sp>
        <p:nvSpPr>
          <p:cNvPr id="164" name="CustomShape 5"/>
          <p:cNvSpPr/>
          <p:nvPr/>
        </p:nvSpPr>
        <p:spPr>
          <a:xfrm>
            <a:off x="4085280" y="1502280"/>
            <a:ext cx="4687560" cy="1155960"/>
          </a:xfrm>
          <a:prstGeom prst="rect">
            <a:avLst/>
          </a:prstGeom>
          <a:ln>
            <a:round/>
          </a:ln>
          <a:effectLst>
            <a:outerShdw blurRad="38100" dir="5400000" dist="2540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p>
            <a:pPr>
              <a:lnSpc>
                <a:spcPct val="100000"/>
              </a:lnSpc>
            </a:pPr>
            <a:r>
              <a:rPr b="0" lang="ru-RU" sz="1400" spc="-1" strike="noStrike">
                <a:solidFill>
                  <a:srgbClr val="000000"/>
                </a:solidFill>
                <a:uFill>
                  <a:solidFill>
                    <a:srgbClr val="ffffff"/>
                  </a:solidFill>
                </a:uFill>
                <a:latin typeface="Georgia"/>
              </a:rPr>
              <a:t>Выявлено нарушение </a:t>
            </a:r>
            <a:r>
              <a:rPr b="1" lang="ru-RU" sz="1400" spc="-1" strike="noStrike">
                <a:solidFill>
                  <a:srgbClr val="000000"/>
                </a:solidFill>
                <a:uFill>
                  <a:solidFill>
                    <a:srgbClr val="ffffff"/>
                  </a:solidFill>
                </a:uFill>
                <a:latin typeface="Georgia"/>
              </a:rPr>
              <a:t>подпункта 4 пункта 1 статьи 19 </a:t>
            </a:r>
            <a:r>
              <a:rPr b="0" lang="ru-RU" sz="1400" spc="-1" strike="noStrike">
                <a:solidFill>
                  <a:srgbClr val="000000"/>
                </a:solidFill>
                <a:uFill>
                  <a:solidFill>
                    <a:srgbClr val="ffffff"/>
                  </a:solidFill>
                </a:uFill>
                <a:latin typeface="Georgia"/>
              </a:rPr>
              <a:t>Федерального закона № 171-ФЗ, </a:t>
            </a:r>
            <a:endParaRPr b="0" lang="ru-RU" sz="1800" spc="-1" strike="noStrike">
              <a:solidFill>
                <a:srgbClr val="000000"/>
              </a:solidFill>
              <a:uFill>
                <a:solidFill>
                  <a:srgbClr val="ffffff"/>
                </a:solidFill>
              </a:uFill>
              <a:latin typeface="Arial"/>
            </a:endParaRPr>
          </a:p>
          <a:p>
            <a:pPr>
              <a:lnSpc>
                <a:spcPct val="100000"/>
              </a:lnSpc>
            </a:pPr>
            <a:r>
              <a:rPr b="0" lang="ru-RU" sz="1400" spc="-1" strike="noStrike" u="sng">
                <a:solidFill>
                  <a:srgbClr val="000000"/>
                </a:solidFill>
                <a:uFill>
                  <a:solidFill>
                    <a:srgbClr val="ffffff"/>
                  </a:solidFill>
                </a:uFill>
                <a:latin typeface="Georgia"/>
              </a:rPr>
              <a:t>а именно отсутствие уплаты государственной пошлины на выдачу, продление или переоформления лицензии.</a:t>
            </a:r>
            <a:endParaRPr b="0" lang="ru-RU" sz="1800" spc="-1" strike="noStrike">
              <a:solidFill>
                <a:srgbClr val="000000"/>
              </a:solidFill>
              <a:uFill>
                <a:solidFill>
                  <a:srgbClr val="ffffff"/>
                </a:solidFill>
              </a:uFill>
              <a:latin typeface="Arial"/>
            </a:endParaRPr>
          </a:p>
        </p:txBody>
      </p:sp>
      <p:sp>
        <p:nvSpPr>
          <p:cNvPr id="165" name="CustomShape 6"/>
          <p:cNvSpPr/>
          <p:nvPr/>
        </p:nvSpPr>
        <p:spPr>
          <a:xfrm>
            <a:off x="4085280" y="2855160"/>
            <a:ext cx="4687560" cy="851040"/>
          </a:xfrm>
          <a:prstGeom prst="rect">
            <a:avLst/>
          </a:prstGeom>
          <a:ln>
            <a:round/>
          </a:ln>
          <a:effectLst>
            <a:outerShdw blurRad="38100" dir="5400000" dist="2540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p>
            <a:pPr>
              <a:lnSpc>
                <a:spcPct val="100000"/>
              </a:lnSpc>
            </a:pPr>
            <a:r>
              <a:rPr b="0" lang="ru-RU" sz="1400" spc="-1" strike="noStrike">
                <a:solidFill>
                  <a:srgbClr val="000000"/>
                </a:solidFill>
                <a:uFill>
                  <a:solidFill>
                    <a:srgbClr val="ffffff"/>
                  </a:solidFill>
                </a:uFill>
                <a:latin typeface="Georgia"/>
              </a:rPr>
              <a:t>НАПРИМЕР </a:t>
            </a:r>
            <a:r>
              <a:rPr b="0" lang="ru-RU" sz="1400" spc="-1" strike="noStrike">
                <a:solidFill>
                  <a:srgbClr val="000000"/>
                </a:solidFill>
                <a:uFill>
                  <a:solidFill>
                    <a:srgbClr val="ffffff"/>
                  </a:solidFill>
                </a:uFill>
                <a:latin typeface="Wingdings"/>
              </a:rPr>
              <a:t></a:t>
            </a:r>
            <a:r>
              <a:rPr b="0" lang="ru-RU" sz="1400" spc="-1" strike="noStrike">
                <a:solidFill>
                  <a:srgbClr val="000000"/>
                </a:solidFill>
                <a:uFill>
                  <a:solidFill>
                    <a:srgbClr val="ffffff"/>
                  </a:solidFill>
                </a:uFill>
                <a:latin typeface="Georgia"/>
              </a:rPr>
              <a:t> </a:t>
            </a:r>
            <a:r>
              <a:rPr b="0" lang="ru-RU" sz="1200" spc="-1" strike="noStrike">
                <a:solidFill>
                  <a:srgbClr val="000000"/>
                </a:solidFill>
                <a:uFill>
                  <a:solidFill>
                    <a:srgbClr val="ffffff"/>
                  </a:solidFill>
                </a:uFill>
                <a:latin typeface="Georgia"/>
              </a:rPr>
              <a:t>оплата государственной пошлины в сумме, меньше чем установлено Налоговым кодексом РФ; </a:t>
            </a:r>
            <a:endParaRPr b="0" lang="ru-RU" sz="1800" spc="-1" strike="noStrike">
              <a:solidFill>
                <a:srgbClr val="000000"/>
              </a:solidFill>
              <a:uFill>
                <a:solidFill>
                  <a:srgbClr val="ffffff"/>
                </a:solidFill>
              </a:uFill>
              <a:latin typeface="Arial"/>
            </a:endParaRPr>
          </a:p>
          <a:p>
            <a:pPr>
              <a:lnSpc>
                <a:spcPct val="100000"/>
              </a:lnSpc>
            </a:pPr>
            <a:r>
              <a:rPr b="0" lang="ru-RU" sz="1200" spc="-1" strike="noStrike">
                <a:solidFill>
                  <a:srgbClr val="000000"/>
                </a:solidFill>
                <a:uFill>
                  <a:solidFill>
                    <a:srgbClr val="ffffff"/>
                  </a:solidFill>
                </a:uFill>
                <a:latin typeface="Georgia"/>
              </a:rPr>
              <a:t>в платежном поручении неверно указан КБК, расчетный счет и другие реквизиты.</a:t>
            </a:r>
            <a:endParaRPr b="0" lang="ru-RU" sz="1800" spc="-1" strike="noStrike">
              <a:solidFill>
                <a:srgbClr val="000000"/>
              </a:solidFill>
              <a:uFill>
                <a:solidFill>
                  <a:srgbClr val="ffffff"/>
                </a:solidFill>
              </a:uFill>
              <a:latin typeface="Arial"/>
            </a:endParaRPr>
          </a:p>
        </p:txBody>
      </p:sp>
      <p:sp>
        <p:nvSpPr>
          <p:cNvPr id="166" name="CustomShape 7"/>
          <p:cNvSpPr/>
          <p:nvPr/>
        </p:nvSpPr>
        <p:spPr>
          <a:xfrm>
            <a:off x="4085280" y="0"/>
            <a:ext cx="5058360" cy="856800"/>
          </a:xfrm>
          <a:prstGeom prst="rect">
            <a:avLst/>
          </a:prstGeom>
          <a:solidFill>
            <a:srgbClr val="376092"/>
          </a:solidFill>
          <a:ln>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w="127000" h="63500"/>
          </a:sp3d>
        </p:spPr>
        <p:style>
          <a:lnRef idx="0"/>
          <a:fillRef idx="0"/>
          <a:effectRef idx="0"/>
          <a:fontRef idx="minor"/>
        </p:style>
        <p:txBody>
          <a:bodyPr lIns="90000" rIns="90000" tIns="45000" bIns="45000" anchor="ctr"/>
          <a:p>
            <a:pPr marL="743040" indent="-285480" algn="ctr">
              <a:lnSpc>
                <a:spcPct val="100000"/>
              </a:lnSpc>
            </a:pPr>
            <a:r>
              <a:rPr b="1" lang="ru-RU" sz="2000" spc="-1" strike="noStrike">
                <a:solidFill>
                  <a:srgbClr val="ffffff"/>
                </a:solidFill>
                <a:uFill>
                  <a:solidFill>
                    <a:srgbClr val="ffffff"/>
                  </a:solidFill>
                </a:uFill>
                <a:latin typeface="Georgia"/>
              </a:rPr>
              <a:t>Типовые нарушения лицензионных требований</a:t>
            </a:r>
            <a:endParaRPr b="0" lang="ru-RU" sz="1800" spc="-1" strike="noStrike">
              <a:solidFill>
                <a:srgbClr val="000000"/>
              </a:solidFill>
              <a:uFill>
                <a:solidFill>
                  <a:srgbClr val="ffffff"/>
                </a:solidFill>
              </a:uFill>
              <a:latin typeface="Arial"/>
            </a:endParaRPr>
          </a:p>
        </p:txBody>
      </p:sp>
      <p:sp>
        <p:nvSpPr>
          <p:cNvPr id="167" name="CustomShape 8"/>
          <p:cNvSpPr/>
          <p:nvPr/>
        </p:nvSpPr>
        <p:spPr>
          <a:xfrm>
            <a:off x="320760" y="4131360"/>
            <a:ext cx="8452080" cy="1582200"/>
          </a:xfrm>
          <a:prstGeom prst="rect">
            <a:avLst/>
          </a:prstGeom>
          <a:ln>
            <a:round/>
          </a:ln>
          <a:effectLst>
            <a:outerShdw blurRad="38100" dir="5400000" dist="25400" rotWithShape="0">
              <a:srgbClr val="000000">
                <a:alpha val="40000"/>
              </a:srgbClr>
            </a:outerShdw>
          </a:effectLst>
        </p:spPr>
        <p:style>
          <a:lnRef idx="1">
            <a:schemeClr val="accent3"/>
          </a:lnRef>
          <a:fillRef idx="2">
            <a:schemeClr val="accent3"/>
          </a:fillRef>
          <a:effectRef idx="1">
            <a:schemeClr val="accent3"/>
          </a:effectRef>
          <a:fontRef idx="minor"/>
        </p:style>
        <p:txBody>
          <a:bodyPr lIns="90000" rIns="90000" tIns="45000" bIns="45000"/>
          <a:p>
            <a:pPr marL="285840" indent="-285480" algn="ctr">
              <a:lnSpc>
                <a:spcPct val="100000"/>
              </a:lnSpc>
              <a:buClr>
                <a:srgbClr val="c00000"/>
              </a:buClr>
              <a:buFont typeface="Wingdings 2" charset="2"/>
              <a:buChar char=""/>
            </a:pPr>
            <a:r>
              <a:rPr b="0" lang="ru-RU" sz="1400" spc="-1" strike="noStrike">
                <a:solidFill>
                  <a:srgbClr val="c00000"/>
                </a:solidFill>
                <a:uFill>
                  <a:solidFill>
                    <a:srgbClr val="ffffff"/>
                  </a:solidFill>
                </a:uFill>
                <a:latin typeface="Georgia"/>
              </a:rPr>
              <a:t>Выполнение лицензионных требований </a:t>
            </a:r>
            <a:r>
              <a:rPr b="0" lang="ru-RU" sz="1400" spc="-1" strike="noStrike">
                <a:solidFill>
                  <a:srgbClr val="000000"/>
                </a:solidFill>
                <a:uFill>
                  <a:solidFill>
                    <a:srgbClr val="ffffff"/>
                  </a:solidFill>
                </a:uFill>
                <a:latin typeface="Georgia"/>
              </a:rPr>
              <a:t>подтверждается: </a:t>
            </a:r>
            <a:endParaRPr b="0" lang="ru-RU" sz="1800" spc="-1" strike="noStrike">
              <a:solidFill>
                <a:srgbClr val="000000"/>
              </a:solidFill>
              <a:uFill>
                <a:solidFill>
                  <a:srgbClr val="ffffff"/>
                </a:solidFill>
              </a:uFill>
              <a:latin typeface="Arial"/>
            </a:endParaRPr>
          </a:p>
          <a:p>
            <a:pPr algn="ctr">
              <a:lnSpc>
                <a:spcPct val="100000"/>
              </a:lnSpc>
            </a:pPr>
            <a:r>
              <a:rPr b="0" lang="ru-RU" sz="1400" spc="-1" strike="noStrike">
                <a:solidFill>
                  <a:srgbClr val="000000"/>
                </a:solidFill>
                <a:uFill>
                  <a:solidFill>
                    <a:srgbClr val="ffffff"/>
                  </a:solidFill>
                </a:uFill>
                <a:latin typeface="Georgia"/>
              </a:rPr>
              <a:t>Оплата производится с расчетного счета юридического лица, так как в соответствии с Налоговым кодексом РФ плательщиком за совершение значимых юридических действий является юридическое лицо, обращающееся за совершением юридически значимых действий. </a:t>
            </a:r>
            <a:endParaRPr b="0" lang="ru-RU" sz="1800" spc="-1" strike="noStrike">
              <a:solidFill>
                <a:srgbClr val="000000"/>
              </a:solidFill>
              <a:uFill>
                <a:solidFill>
                  <a:srgbClr val="ffffff"/>
                </a:solidFill>
              </a:uFill>
              <a:latin typeface="Arial"/>
            </a:endParaRPr>
          </a:p>
          <a:p>
            <a:pPr algn="ctr">
              <a:lnSpc>
                <a:spcPct val="100000"/>
              </a:lnSpc>
            </a:pPr>
            <a:endParaRPr b="0" lang="ru-RU" sz="1800" spc="-1" strike="noStrike">
              <a:solidFill>
                <a:srgbClr val="000000"/>
              </a:solidFill>
              <a:uFill>
                <a:solidFill>
                  <a:srgbClr val="ffffff"/>
                </a:solidFill>
              </a:uFill>
              <a:latin typeface="Arial"/>
            </a:endParaRPr>
          </a:p>
          <a:p>
            <a:pPr algn="ctr">
              <a:lnSpc>
                <a:spcPct val="100000"/>
              </a:lnSpc>
            </a:pPr>
            <a:r>
              <a:rPr b="0" lang="ru-RU" sz="1400" spc="-1" strike="noStrike">
                <a:solidFill>
                  <a:srgbClr val="000000"/>
                </a:solidFill>
                <a:uFill>
                  <a:solidFill>
                    <a:srgbClr val="ffffff"/>
                  </a:solidFill>
                </a:uFill>
                <a:latin typeface="Georgia"/>
              </a:rPr>
              <a:t>Минэкономики Республики Мордовия </a:t>
            </a:r>
            <a:r>
              <a:rPr b="1" lang="ru-RU" sz="1400" spc="-1" strike="noStrike">
                <a:solidFill>
                  <a:srgbClr val="000000"/>
                </a:solidFill>
                <a:uFill>
                  <a:solidFill>
                    <a:srgbClr val="ffffff"/>
                  </a:solidFill>
                </a:uFill>
                <a:latin typeface="Georgia"/>
              </a:rPr>
              <a:t>проверяет факт уплаты самостоятельно</a:t>
            </a:r>
            <a:r>
              <a:rPr b="0" lang="ru-RU" sz="1400" spc="-1" strike="noStrike">
                <a:solidFill>
                  <a:srgbClr val="000000"/>
                </a:solidFill>
                <a:uFill>
                  <a:solidFill>
                    <a:srgbClr val="ffffff"/>
                  </a:solidFill>
                </a:uFill>
                <a:latin typeface="Georgia"/>
              </a:rPr>
              <a:t>, с помощью Государственной информационной системы о государственных и муниципальных платежах. </a:t>
            </a:r>
            <a:endParaRPr b="0" lang="ru-RU" sz="1800" spc="-1" strike="noStrike">
              <a:solidFill>
                <a:srgbClr val="000000"/>
              </a:solidFill>
              <a:uFill>
                <a:solidFill>
                  <a:srgbClr val="ffffff"/>
                </a:solidFill>
              </a:uFill>
              <a:latin typeface="Arial"/>
            </a:endParaRPr>
          </a:p>
        </p:txBody>
      </p:sp>
      <p:pic>
        <p:nvPicPr>
          <p:cNvPr id="168" name="Picture 4" descr=""/>
          <p:cNvPicPr/>
          <p:nvPr/>
        </p:nvPicPr>
        <p:blipFill>
          <a:blip r:embed="rId1"/>
          <a:stretch/>
        </p:blipFill>
        <p:spPr>
          <a:xfrm>
            <a:off x="932040" y="2267640"/>
            <a:ext cx="2661120" cy="186084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CustomShape 1"/>
          <p:cNvSpPr/>
          <p:nvPr/>
        </p:nvSpPr>
        <p:spPr>
          <a:xfrm>
            <a:off x="6510240" y="6572160"/>
            <a:ext cx="1353600" cy="285480"/>
          </a:xfrm>
          <a:prstGeom prst="rect">
            <a:avLst/>
          </a:prstGeom>
          <a:noFill/>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p:style>
      </p:sp>
      <p:sp>
        <p:nvSpPr>
          <p:cNvPr id="170" name="CustomShape 2"/>
          <p:cNvSpPr/>
          <p:nvPr/>
        </p:nvSpPr>
        <p:spPr>
          <a:xfrm>
            <a:off x="-720" y="0"/>
            <a:ext cx="3859560" cy="856800"/>
          </a:xfrm>
          <a:prstGeom prst="rect">
            <a:avLst/>
          </a:prstGeom>
          <a:solidFill>
            <a:srgbClr val="ff572f"/>
          </a:solidFill>
          <a:ln>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w="127000" h="63500"/>
          </a:sp3d>
        </p:spPr>
        <p:style>
          <a:lnRef idx="0"/>
          <a:fillRef idx="0"/>
          <a:effectRef idx="0"/>
          <a:fontRef idx="minor"/>
        </p:style>
        <p:txBody>
          <a:bodyPr lIns="90000" rIns="90000" tIns="45000" bIns="45000" anchor="ctr"/>
          <a:p>
            <a:pPr marL="743040" indent="-285480" algn="ctr">
              <a:lnSpc>
                <a:spcPct val="100000"/>
              </a:lnSpc>
            </a:pPr>
            <a:r>
              <a:rPr b="1" lang="ru-RU" sz="2000" spc="-1" strike="noStrike">
                <a:solidFill>
                  <a:srgbClr val="ffffff"/>
                </a:solidFill>
                <a:uFill>
                  <a:solidFill>
                    <a:srgbClr val="ffffff"/>
                  </a:solidFill>
                </a:uFill>
                <a:latin typeface="Georgia"/>
              </a:rPr>
              <a:t>Лицензионные</a:t>
            </a:r>
            <a:endParaRPr b="0" lang="ru-RU" sz="1800" spc="-1" strike="noStrike">
              <a:solidFill>
                <a:srgbClr val="000000"/>
              </a:solidFill>
              <a:uFill>
                <a:solidFill>
                  <a:srgbClr val="ffffff"/>
                </a:solidFill>
              </a:uFill>
              <a:latin typeface="Arial"/>
            </a:endParaRPr>
          </a:p>
          <a:p>
            <a:pPr marL="743040" indent="-285480" algn="ctr">
              <a:lnSpc>
                <a:spcPct val="100000"/>
              </a:lnSpc>
            </a:pPr>
            <a:r>
              <a:rPr b="1" lang="ru-RU" sz="2000" spc="-1" strike="noStrike">
                <a:solidFill>
                  <a:srgbClr val="ffffff"/>
                </a:solidFill>
                <a:uFill>
                  <a:solidFill>
                    <a:srgbClr val="ffffff"/>
                  </a:solidFill>
                </a:uFill>
                <a:latin typeface="Georgia"/>
              </a:rPr>
              <a:t>требования</a:t>
            </a:r>
            <a:endParaRPr b="0" lang="ru-RU" sz="1800" spc="-1" strike="noStrike">
              <a:solidFill>
                <a:srgbClr val="000000"/>
              </a:solidFill>
              <a:uFill>
                <a:solidFill>
                  <a:srgbClr val="ffffff"/>
                </a:solidFill>
              </a:uFill>
              <a:latin typeface="Arial"/>
            </a:endParaRPr>
          </a:p>
        </p:txBody>
      </p:sp>
      <p:sp>
        <p:nvSpPr>
          <p:cNvPr id="171" name="CustomShape 3"/>
          <p:cNvSpPr/>
          <p:nvPr/>
        </p:nvSpPr>
        <p:spPr>
          <a:xfrm>
            <a:off x="8610480" y="6372360"/>
            <a:ext cx="533160" cy="364680"/>
          </a:xfrm>
          <a:prstGeom prst="rect">
            <a:avLst/>
          </a:prstGeom>
          <a:solidFill>
            <a:schemeClr val="accent1">
              <a:lumMod val="75000"/>
            </a:schemeClr>
          </a:solidFill>
          <a:ln>
            <a:noFill/>
          </a:ln>
        </p:spPr>
        <p:style>
          <a:lnRef idx="0"/>
          <a:fillRef idx="0"/>
          <a:effectRef idx="0"/>
          <a:fontRef idx="minor"/>
        </p:style>
        <p:txBody>
          <a:bodyPr lIns="90000" rIns="90000" tIns="45000" bIns="45000" anchor="ctr"/>
          <a:p>
            <a:pPr algn="r">
              <a:lnSpc>
                <a:spcPct val="100000"/>
              </a:lnSpc>
            </a:pPr>
            <a:fld id="{9124A345-4C24-496B-8318-13133FF812BC}" type="slidenum">
              <a:rPr b="1" lang="ru-RU" sz="1600" spc="-1" strike="noStrike">
                <a:solidFill>
                  <a:srgbClr val="ffffff"/>
                </a:solidFill>
                <a:uFill>
                  <a:solidFill>
                    <a:srgbClr val="ffffff"/>
                  </a:solidFill>
                </a:uFill>
                <a:latin typeface="Calibri"/>
              </a:rPr>
              <a:t>&lt;номер&gt;</a:t>
            </a:fld>
            <a:endParaRPr b="0" lang="ru-RU" sz="1800" spc="-1" strike="noStrike">
              <a:solidFill>
                <a:srgbClr val="000000"/>
              </a:solidFill>
              <a:uFill>
                <a:solidFill>
                  <a:srgbClr val="ffffff"/>
                </a:solidFill>
              </a:uFill>
              <a:latin typeface="Arial"/>
            </a:endParaRPr>
          </a:p>
        </p:txBody>
      </p:sp>
      <p:sp>
        <p:nvSpPr>
          <p:cNvPr id="172" name="CustomShape 4"/>
          <p:cNvSpPr/>
          <p:nvPr/>
        </p:nvSpPr>
        <p:spPr>
          <a:xfrm>
            <a:off x="414720" y="1208520"/>
            <a:ext cx="3529800" cy="3588840"/>
          </a:xfrm>
          <a:prstGeom prst="rect">
            <a:avLst/>
          </a:prstGeom>
          <a:solidFill>
            <a:srgbClr val="ff714f"/>
          </a:solidFill>
          <a:ln>
            <a:round/>
          </a:ln>
          <a:effectLst>
            <a:outerShdw blurRad="38100" dir="5400000" dist="25400" rotWithShape="0">
              <a:srgbClr val="000000">
                <a:alpha val="40000"/>
              </a:srgbClr>
            </a:outerShdw>
          </a:effectLst>
        </p:spPr>
        <p:style>
          <a:lnRef idx="1">
            <a:schemeClr val="accent3"/>
          </a:lnRef>
          <a:fillRef idx="2">
            <a:schemeClr val="accent3"/>
          </a:fillRef>
          <a:effectRef idx="1">
            <a:schemeClr val="accent3"/>
          </a:effectRef>
          <a:fontRef idx="minor"/>
        </p:style>
        <p:txBody>
          <a:bodyPr lIns="90000" rIns="90000" tIns="45000" bIns="45000"/>
          <a:p>
            <a:pPr algn="r">
              <a:lnSpc>
                <a:spcPct val="100000"/>
              </a:lnSpc>
            </a:pPr>
            <a:r>
              <a:rPr b="1" lang="ru-RU" sz="2400" spc="-1" strike="noStrike">
                <a:solidFill>
                  <a:srgbClr val="000000"/>
                </a:solidFill>
                <a:uFill>
                  <a:solidFill>
                    <a:srgbClr val="ffffff"/>
                  </a:solidFill>
                </a:uFill>
                <a:latin typeface="Wingdings"/>
              </a:rPr>
              <a:t></a:t>
            </a:r>
            <a:r>
              <a:rPr b="1" lang="ru-RU" sz="1200" spc="-1" strike="noStrike">
                <a:solidFill>
                  <a:srgbClr val="000000"/>
                </a:solidFill>
                <a:uFill>
                  <a:solidFill>
                    <a:srgbClr val="ffffff"/>
                  </a:solidFill>
                </a:uFill>
                <a:latin typeface="Georgia"/>
              </a:rPr>
              <a:t>Розничная продажа </a:t>
            </a:r>
            <a:endParaRPr b="0" lang="ru-RU" sz="1800" spc="-1" strike="noStrike">
              <a:solidFill>
                <a:srgbClr val="000000"/>
              </a:solidFill>
              <a:uFill>
                <a:solidFill>
                  <a:srgbClr val="ffffff"/>
                </a:solidFill>
              </a:uFill>
              <a:latin typeface="Arial"/>
            </a:endParaRPr>
          </a:p>
          <a:p>
            <a:pPr algn="r">
              <a:lnSpc>
                <a:spcPct val="100000"/>
              </a:lnSpc>
            </a:pPr>
            <a:r>
              <a:rPr b="1" lang="ru-RU" sz="1200" spc="-1" strike="noStrike">
                <a:solidFill>
                  <a:srgbClr val="000000"/>
                </a:solidFill>
                <a:uFill>
                  <a:solidFill>
                    <a:srgbClr val="ffffff"/>
                  </a:solidFill>
                </a:uFill>
                <a:latin typeface="Georgia"/>
              </a:rPr>
              <a:t>алкогольной продукции </a:t>
            </a:r>
            <a:endParaRPr b="0" lang="ru-RU" sz="1800" spc="-1" strike="noStrike">
              <a:solidFill>
                <a:srgbClr val="000000"/>
              </a:solidFill>
              <a:uFill>
                <a:solidFill>
                  <a:srgbClr val="ffffff"/>
                </a:solidFill>
              </a:uFill>
              <a:latin typeface="Arial"/>
            </a:endParaRPr>
          </a:p>
          <a:p>
            <a:pPr algn="r">
              <a:lnSpc>
                <a:spcPct val="100000"/>
              </a:lnSpc>
            </a:pPr>
            <a:r>
              <a:rPr b="1" lang="ru-RU" sz="1200" spc="-1" strike="noStrike">
                <a:solidFill>
                  <a:srgbClr val="000000"/>
                </a:solidFill>
                <a:uFill>
                  <a:solidFill>
                    <a:srgbClr val="ffffff"/>
                  </a:solidFill>
                </a:uFill>
                <a:latin typeface="Georgia"/>
              </a:rPr>
              <a:t>запрещена:</a:t>
            </a:r>
            <a:endParaRPr b="0" lang="ru-RU" sz="1800" spc="-1" strike="noStrike">
              <a:solidFill>
                <a:srgbClr val="000000"/>
              </a:solidFill>
              <a:uFill>
                <a:solidFill>
                  <a:srgbClr val="ffffff"/>
                </a:solidFill>
              </a:uFill>
              <a:latin typeface="Arial"/>
            </a:endParaRPr>
          </a:p>
          <a:p>
            <a:r>
              <a:rPr b="1" lang="ru-RU" sz="1200" spc="-1" strike="noStrike">
                <a:solidFill>
                  <a:srgbClr val="000000"/>
                </a:solidFill>
                <a:uFill>
                  <a:solidFill>
                    <a:srgbClr val="ffffff"/>
                  </a:solidFill>
                </a:uFill>
                <a:latin typeface="Georgia"/>
              </a:rPr>
              <a:t>	</a:t>
            </a:r>
            <a:r>
              <a:rPr b="1" lang="ru-RU" sz="1200" spc="-1" strike="noStrike">
                <a:solidFill>
                  <a:srgbClr val="000000"/>
                </a:solidFill>
                <a:uFill>
                  <a:solidFill>
                    <a:srgbClr val="ffffff"/>
                  </a:solidFill>
                </a:uFill>
                <a:latin typeface="Georgia"/>
              </a:rPr>
              <a:t>	</a:t>
            </a:r>
            <a:r>
              <a:rPr b="1" lang="ru-RU" sz="1200" spc="-1" strike="noStrike">
                <a:solidFill>
                  <a:srgbClr val="000000"/>
                </a:solidFill>
                <a:uFill>
                  <a:solidFill>
                    <a:srgbClr val="ffffff"/>
                  </a:solidFill>
                </a:uFill>
                <a:latin typeface="Georgia"/>
              </a:rPr>
              <a:t>	</a:t>
            </a:r>
            <a:r>
              <a:rPr b="1" lang="ru-RU" sz="1200" spc="-1" strike="noStrike">
                <a:solidFill>
                  <a:srgbClr val="000000"/>
                </a:solidFill>
                <a:uFill>
                  <a:solidFill>
                    <a:srgbClr val="ffffff"/>
                  </a:solidFill>
                </a:uFill>
                <a:latin typeface="Georgia"/>
              </a:rPr>
              <a:t>1) в зданиях, строениях, </a:t>
            </a:r>
            <a:r>
              <a:rPr b="1" lang="ru-RU" sz="1200" spc="-1" strike="noStrike">
                <a:solidFill>
                  <a:srgbClr val="000000"/>
                </a:solidFill>
                <a:uFill>
                  <a:solidFill>
                    <a:srgbClr val="ffffff"/>
                  </a:solidFill>
                </a:uFill>
                <a:latin typeface="Georgia"/>
              </a:rPr>
              <a:t>	</a:t>
            </a:r>
            <a:r>
              <a:rPr b="1" lang="ru-RU" sz="1200" spc="-1" strike="noStrike">
                <a:solidFill>
                  <a:srgbClr val="000000"/>
                </a:solidFill>
                <a:uFill>
                  <a:solidFill>
                    <a:srgbClr val="ffffff"/>
                  </a:solidFill>
                </a:uFill>
                <a:latin typeface="Georgia"/>
              </a:rPr>
              <a:t>	</a:t>
            </a:r>
            <a:r>
              <a:rPr b="1" lang="ru-RU" sz="1200" spc="-1" strike="noStrike">
                <a:solidFill>
                  <a:srgbClr val="000000"/>
                </a:solidFill>
                <a:uFill>
                  <a:solidFill>
                    <a:srgbClr val="ffffff"/>
                  </a:solidFill>
                </a:uFill>
                <a:latin typeface="Georgia"/>
              </a:rPr>
              <a:t>	</a:t>
            </a:r>
            <a:r>
              <a:rPr b="1" lang="ru-RU" sz="1200" spc="-1" strike="noStrike">
                <a:solidFill>
                  <a:srgbClr val="000000"/>
                </a:solidFill>
                <a:uFill>
                  <a:solidFill>
                    <a:srgbClr val="ffffff"/>
                  </a:solidFill>
                </a:uFill>
                <a:latin typeface="Georgia"/>
              </a:rPr>
              <a:t>сооружениях, </a:t>
            </a:r>
            <a:r>
              <a:rPr b="1" lang="ru-RU" sz="1200" spc="-1" strike="noStrike">
                <a:solidFill>
                  <a:srgbClr val="000000"/>
                </a:solidFill>
                <a:uFill>
                  <a:solidFill>
                    <a:srgbClr val="ffffff"/>
                  </a:solidFill>
                </a:uFill>
                <a:latin typeface="Georgia"/>
              </a:rPr>
              <a:t>	</a:t>
            </a:r>
            <a:r>
              <a:rPr b="1" lang="ru-RU" sz="1200" spc="-1" strike="noStrike">
                <a:solidFill>
                  <a:srgbClr val="000000"/>
                </a:solidFill>
                <a:uFill>
                  <a:solidFill>
                    <a:srgbClr val="ffffff"/>
                  </a:solidFill>
                </a:uFill>
                <a:latin typeface="Georgia"/>
              </a:rPr>
              <a:t>	</a:t>
            </a:r>
            <a:r>
              <a:rPr b="1" lang="ru-RU" sz="1200" spc="-1" strike="noStrike">
                <a:solidFill>
                  <a:srgbClr val="000000"/>
                </a:solidFill>
                <a:uFill>
                  <a:solidFill>
                    <a:srgbClr val="ffffff"/>
                  </a:solidFill>
                </a:uFill>
                <a:latin typeface="Georgia"/>
              </a:rPr>
              <a:t>	</a:t>
            </a:r>
            <a:r>
              <a:rPr b="1" lang="ru-RU" sz="1200" spc="-1" strike="noStrike">
                <a:solidFill>
                  <a:srgbClr val="000000"/>
                </a:solidFill>
                <a:uFill>
                  <a:solidFill>
                    <a:srgbClr val="ffffff"/>
                  </a:solidFill>
                </a:uFill>
                <a:latin typeface="Georgia"/>
              </a:rPr>
              <a:t> </a:t>
            </a:r>
            <a:r>
              <a:rPr b="1" lang="ru-RU" sz="1200" spc="-1" strike="noStrike">
                <a:solidFill>
                  <a:srgbClr val="000000"/>
                </a:solidFill>
                <a:uFill>
                  <a:solidFill>
                    <a:srgbClr val="ffffff"/>
                  </a:solidFill>
                </a:uFill>
                <a:latin typeface="Georgia"/>
              </a:rPr>
              <a:t>	</a:t>
            </a:r>
            <a:r>
              <a:rPr b="1" lang="ru-RU" sz="1200" spc="-1" strike="noStrike">
                <a:solidFill>
                  <a:srgbClr val="000000"/>
                </a:solidFill>
                <a:uFill>
                  <a:solidFill>
                    <a:srgbClr val="ffffff"/>
                  </a:solidFill>
                </a:uFill>
                <a:latin typeface="Georgia"/>
              </a:rPr>
              <a:t>	</a:t>
            </a:r>
            <a:r>
              <a:rPr b="1" lang="ru-RU" sz="1200" spc="-1" strike="noStrike">
                <a:solidFill>
                  <a:srgbClr val="000000"/>
                </a:solidFill>
                <a:uFill>
                  <a:solidFill>
                    <a:srgbClr val="ffffff"/>
                  </a:solidFill>
                </a:uFill>
                <a:latin typeface="Georgia"/>
              </a:rPr>
              <a:t>помещениях, находящихся во владении, распоряжении и (или) пользовании:</a:t>
            </a:r>
            <a:endParaRPr b="0" lang="ru-RU" sz="1800" spc="-1" strike="noStrike">
              <a:solidFill>
                <a:srgbClr val="000000"/>
              </a:solidFill>
              <a:uFill>
                <a:solidFill>
                  <a:srgbClr val="ffffff"/>
                </a:solidFill>
              </a:uFill>
              <a:latin typeface="Arial"/>
            </a:endParaRPr>
          </a:p>
          <a:p>
            <a:r>
              <a:rPr b="1" lang="ru-RU" sz="1200" spc="-1" strike="noStrike">
                <a:solidFill>
                  <a:srgbClr val="000000"/>
                </a:solidFill>
                <a:uFill>
                  <a:solidFill>
                    <a:srgbClr val="ffffff"/>
                  </a:solidFill>
                </a:uFill>
                <a:latin typeface="Georgia"/>
              </a:rPr>
              <a:t>1) образовательных организаций;</a:t>
            </a:r>
            <a:endParaRPr b="0" lang="ru-RU" sz="1800" spc="-1" strike="noStrike">
              <a:solidFill>
                <a:srgbClr val="000000"/>
              </a:solidFill>
              <a:uFill>
                <a:solidFill>
                  <a:srgbClr val="ffffff"/>
                </a:solidFill>
              </a:uFill>
              <a:latin typeface="Arial"/>
            </a:endParaRPr>
          </a:p>
          <a:p>
            <a:r>
              <a:rPr b="1" lang="ru-RU" sz="1200" spc="-1" strike="noStrike">
                <a:solidFill>
                  <a:srgbClr val="000000"/>
                </a:solidFill>
                <a:uFill>
                  <a:solidFill>
                    <a:srgbClr val="ffffff"/>
                  </a:solidFill>
                </a:uFill>
                <a:latin typeface="Georgia"/>
              </a:rPr>
              <a:t>2) медицинских организаций;</a:t>
            </a:r>
            <a:endParaRPr b="0" lang="ru-RU" sz="1800" spc="-1" strike="noStrike">
              <a:solidFill>
                <a:srgbClr val="000000"/>
              </a:solidFill>
              <a:uFill>
                <a:solidFill>
                  <a:srgbClr val="ffffff"/>
                </a:solidFill>
              </a:uFill>
              <a:latin typeface="Arial"/>
            </a:endParaRPr>
          </a:p>
          <a:p>
            <a:r>
              <a:rPr b="1" lang="ru-RU" sz="1200" spc="-1" strike="noStrike">
                <a:solidFill>
                  <a:srgbClr val="000000"/>
                </a:solidFill>
                <a:uFill>
                  <a:solidFill>
                    <a:srgbClr val="ffffff"/>
                  </a:solidFill>
                </a:uFill>
                <a:latin typeface="Georgia"/>
              </a:rPr>
              <a:t>3) спортивных сооружениях;</a:t>
            </a:r>
            <a:endParaRPr b="0" lang="ru-RU" sz="1800" spc="-1" strike="noStrike">
              <a:solidFill>
                <a:srgbClr val="000000"/>
              </a:solidFill>
              <a:uFill>
                <a:solidFill>
                  <a:srgbClr val="ffffff"/>
                </a:solidFill>
              </a:uFill>
              <a:latin typeface="Arial"/>
            </a:endParaRPr>
          </a:p>
          <a:p>
            <a:r>
              <a:rPr b="1" lang="ru-RU" sz="1200" spc="-1" strike="noStrike">
                <a:solidFill>
                  <a:srgbClr val="000000"/>
                </a:solidFill>
                <a:uFill>
                  <a:solidFill>
                    <a:srgbClr val="ffffff"/>
                  </a:solidFill>
                </a:uFill>
                <a:latin typeface="Georgia"/>
              </a:rPr>
              <a:t>4) Оптово-розничных рынках;</a:t>
            </a:r>
            <a:endParaRPr b="0" lang="ru-RU" sz="1800" spc="-1" strike="noStrike">
              <a:solidFill>
                <a:srgbClr val="000000"/>
              </a:solidFill>
              <a:uFill>
                <a:solidFill>
                  <a:srgbClr val="ffffff"/>
                </a:solidFill>
              </a:uFill>
              <a:latin typeface="Arial"/>
            </a:endParaRPr>
          </a:p>
          <a:p>
            <a:r>
              <a:rPr b="1" lang="ru-RU" sz="1200" spc="-1" strike="noStrike">
                <a:solidFill>
                  <a:srgbClr val="000000"/>
                </a:solidFill>
                <a:uFill>
                  <a:solidFill>
                    <a:srgbClr val="ffffff"/>
                  </a:solidFill>
                </a:uFill>
                <a:latin typeface="Georgia"/>
              </a:rPr>
              <a:t>5) аэропортах и вокзалах; </a:t>
            </a:r>
            <a:endParaRPr b="0" lang="ru-RU" sz="1800" spc="-1" strike="noStrike">
              <a:solidFill>
                <a:srgbClr val="000000"/>
              </a:solidFill>
              <a:uFill>
                <a:solidFill>
                  <a:srgbClr val="ffffff"/>
                </a:solidFill>
              </a:uFill>
              <a:latin typeface="Arial"/>
            </a:endParaRPr>
          </a:p>
          <a:p>
            <a:r>
              <a:rPr b="1" lang="ru-RU" sz="1200" spc="-1" strike="noStrike">
                <a:solidFill>
                  <a:srgbClr val="000000"/>
                </a:solidFill>
                <a:uFill>
                  <a:solidFill>
                    <a:srgbClr val="ffffff"/>
                  </a:solidFill>
                </a:uFill>
                <a:latin typeface="Georgia"/>
              </a:rPr>
              <a:t>6) во всех видах общественного транспорта и т.д.</a:t>
            </a:r>
            <a:endParaRPr b="0" lang="ru-RU" sz="1800" spc="-1" strike="noStrike">
              <a:solidFill>
                <a:srgbClr val="000000"/>
              </a:solidFill>
              <a:uFill>
                <a:solidFill>
                  <a:srgbClr val="ffffff"/>
                </a:solidFill>
              </a:uFill>
              <a:latin typeface="Arial"/>
            </a:endParaRPr>
          </a:p>
          <a:p>
            <a:r>
              <a:rPr b="1" lang="ru-RU" sz="1200" spc="-1" strike="noStrike">
                <a:solidFill>
                  <a:srgbClr val="000000"/>
                </a:solidFill>
                <a:uFill>
                  <a:solidFill>
                    <a:srgbClr val="ffffff"/>
                  </a:solidFill>
                </a:uFill>
                <a:latin typeface="Georgia"/>
              </a:rPr>
              <a:t>7)  прилегающих территориях</a:t>
            </a:r>
            <a:endParaRPr b="0" lang="ru-RU" sz="1800" spc="-1" strike="noStrike">
              <a:solidFill>
                <a:srgbClr val="000000"/>
              </a:solidFill>
              <a:uFill>
                <a:solidFill>
                  <a:srgbClr val="ffffff"/>
                </a:solidFill>
              </a:uFill>
              <a:latin typeface="Arial"/>
            </a:endParaRPr>
          </a:p>
          <a:p>
            <a:pPr algn="r">
              <a:lnSpc>
                <a:spcPct val="100000"/>
              </a:lnSpc>
            </a:pPr>
            <a:r>
              <a:rPr b="1" lang="ru-RU" sz="1200" spc="-1" strike="noStrike">
                <a:solidFill>
                  <a:srgbClr val="000000"/>
                </a:solidFill>
                <a:uFill>
                  <a:solidFill>
                    <a:srgbClr val="ffffff"/>
                  </a:solidFill>
                </a:uFill>
                <a:latin typeface="Georgia"/>
              </a:rPr>
              <a:t> </a:t>
            </a:r>
            <a:endParaRPr b="0" lang="ru-RU" sz="1800" spc="-1" strike="noStrike">
              <a:solidFill>
                <a:srgbClr val="000000"/>
              </a:solidFill>
              <a:uFill>
                <a:solidFill>
                  <a:srgbClr val="ffffff"/>
                </a:solidFill>
              </a:uFill>
              <a:latin typeface="Arial"/>
            </a:endParaRPr>
          </a:p>
          <a:p>
            <a:pPr algn="r">
              <a:lnSpc>
                <a:spcPct val="100000"/>
              </a:lnSpc>
            </a:pPr>
            <a:endParaRPr b="0" lang="ru-RU" sz="1800" spc="-1" strike="noStrike">
              <a:solidFill>
                <a:srgbClr val="000000"/>
              </a:solidFill>
              <a:uFill>
                <a:solidFill>
                  <a:srgbClr val="ffffff"/>
                </a:solidFill>
              </a:uFill>
              <a:latin typeface="Arial"/>
            </a:endParaRPr>
          </a:p>
        </p:txBody>
      </p:sp>
      <p:sp>
        <p:nvSpPr>
          <p:cNvPr id="173" name="CustomShape 5"/>
          <p:cNvSpPr/>
          <p:nvPr/>
        </p:nvSpPr>
        <p:spPr>
          <a:xfrm>
            <a:off x="4085280" y="1193760"/>
            <a:ext cx="4687560" cy="1185480"/>
          </a:xfrm>
          <a:prstGeom prst="rect">
            <a:avLst/>
          </a:prstGeom>
          <a:ln>
            <a:round/>
          </a:ln>
          <a:effectLst>
            <a:outerShdw blurRad="38100" dir="5400000" dist="2540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p>
            <a:pPr>
              <a:lnSpc>
                <a:spcPct val="100000"/>
              </a:lnSpc>
            </a:pPr>
            <a:r>
              <a:rPr b="0" lang="ru-RU" sz="1200" spc="-1" strike="noStrike">
                <a:solidFill>
                  <a:srgbClr val="000000"/>
                </a:solidFill>
                <a:uFill>
                  <a:solidFill>
                    <a:srgbClr val="ffffff"/>
                  </a:solidFill>
                </a:uFill>
                <a:latin typeface="Georgia"/>
              </a:rPr>
              <a:t>Выявлено нарушение </a:t>
            </a:r>
            <a:r>
              <a:rPr b="1" lang="ru-RU" sz="1200" spc="-1" strike="noStrike">
                <a:solidFill>
                  <a:srgbClr val="000000"/>
                </a:solidFill>
                <a:uFill>
                  <a:solidFill>
                    <a:srgbClr val="ffffff"/>
                  </a:solidFill>
                </a:uFill>
                <a:latin typeface="Georgia"/>
              </a:rPr>
              <a:t>пункта 2 статьи 16 </a:t>
            </a:r>
            <a:r>
              <a:rPr b="0" lang="ru-RU" sz="1200" spc="-1" strike="noStrike">
                <a:solidFill>
                  <a:srgbClr val="000000"/>
                </a:solidFill>
                <a:uFill>
                  <a:solidFill>
                    <a:srgbClr val="ffffff"/>
                  </a:solidFill>
                </a:uFill>
                <a:latin typeface="Georgia"/>
              </a:rPr>
              <a:t>Федерального закона № 171-ФЗ, </a:t>
            </a:r>
            <a:endParaRPr b="0" lang="ru-RU" sz="1800" spc="-1" strike="noStrike">
              <a:solidFill>
                <a:srgbClr val="000000"/>
              </a:solidFill>
              <a:uFill>
                <a:solidFill>
                  <a:srgbClr val="ffffff"/>
                </a:solidFill>
              </a:uFill>
              <a:latin typeface="Arial"/>
            </a:endParaRPr>
          </a:p>
          <a:p>
            <a:pPr>
              <a:lnSpc>
                <a:spcPct val="100000"/>
              </a:lnSpc>
            </a:pPr>
            <a:r>
              <a:rPr b="0" lang="ru-RU" sz="1200" spc="-1" strike="noStrike" u="sng">
                <a:solidFill>
                  <a:srgbClr val="000000"/>
                </a:solidFill>
                <a:uFill>
                  <a:solidFill>
                    <a:srgbClr val="ffffff"/>
                  </a:solidFill>
                </a:uFill>
                <a:latin typeface="Georgia"/>
              </a:rPr>
              <a:t>а именно нахождение объекта в границах прилегающей территории к некоторым организациям и объектам территорий, на которых не допускается розничная продажа алкогольной продукции</a:t>
            </a:r>
            <a:endParaRPr b="0" lang="ru-RU" sz="1800" spc="-1" strike="noStrike">
              <a:solidFill>
                <a:srgbClr val="000000"/>
              </a:solidFill>
              <a:uFill>
                <a:solidFill>
                  <a:srgbClr val="ffffff"/>
                </a:solidFill>
              </a:uFill>
              <a:latin typeface="Arial"/>
            </a:endParaRPr>
          </a:p>
        </p:txBody>
      </p:sp>
      <p:sp>
        <p:nvSpPr>
          <p:cNvPr id="174" name="CustomShape 6"/>
          <p:cNvSpPr/>
          <p:nvPr/>
        </p:nvSpPr>
        <p:spPr>
          <a:xfrm>
            <a:off x="4085280" y="2511000"/>
            <a:ext cx="4687560" cy="486000"/>
          </a:xfrm>
          <a:prstGeom prst="rect">
            <a:avLst/>
          </a:prstGeom>
          <a:ln>
            <a:round/>
          </a:ln>
          <a:effectLst>
            <a:outerShdw blurRad="38100" dir="5400000" dist="2540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p>
            <a:pPr>
              <a:lnSpc>
                <a:spcPct val="100000"/>
              </a:lnSpc>
            </a:pPr>
            <a:r>
              <a:rPr b="0" lang="ru-RU" sz="1400" spc="-1" strike="noStrike">
                <a:solidFill>
                  <a:srgbClr val="000000"/>
                </a:solidFill>
                <a:uFill>
                  <a:solidFill>
                    <a:srgbClr val="ffffff"/>
                  </a:solidFill>
                </a:uFill>
                <a:latin typeface="Georgia"/>
              </a:rPr>
              <a:t>НАПРИМЕР </a:t>
            </a:r>
            <a:r>
              <a:rPr b="0" lang="ru-RU" sz="1400" spc="-1" strike="noStrike">
                <a:solidFill>
                  <a:srgbClr val="000000"/>
                </a:solidFill>
                <a:uFill>
                  <a:solidFill>
                    <a:srgbClr val="ffffff"/>
                  </a:solidFill>
                </a:uFill>
                <a:latin typeface="Wingdings"/>
              </a:rPr>
              <a:t></a:t>
            </a:r>
            <a:r>
              <a:rPr b="0" lang="ru-RU" sz="1400" spc="-1" strike="noStrike">
                <a:solidFill>
                  <a:srgbClr val="000000"/>
                </a:solidFill>
                <a:uFill>
                  <a:solidFill>
                    <a:srgbClr val="ffffff"/>
                  </a:solidFill>
                </a:uFill>
                <a:latin typeface="Georgia"/>
              </a:rPr>
              <a:t> </a:t>
            </a:r>
            <a:r>
              <a:rPr b="0" lang="ru-RU" sz="1200" spc="-1" strike="noStrike">
                <a:solidFill>
                  <a:srgbClr val="000000"/>
                </a:solidFill>
                <a:uFill>
                  <a:solidFill>
                    <a:srgbClr val="ffffff"/>
                  </a:solidFill>
                </a:uFill>
                <a:latin typeface="Georgia"/>
              </a:rPr>
              <a:t>нахождение объекта на территории медицинского учреждения.</a:t>
            </a:r>
            <a:endParaRPr b="0" lang="ru-RU" sz="1800" spc="-1" strike="noStrike">
              <a:solidFill>
                <a:srgbClr val="000000"/>
              </a:solidFill>
              <a:uFill>
                <a:solidFill>
                  <a:srgbClr val="ffffff"/>
                </a:solidFill>
              </a:uFill>
              <a:latin typeface="Arial"/>
            </a:endParaRPr>
          </a:p>
        </p:txBody>
      </p:sp>
      <p:sp>
        <p:nvSpPr>
          <p:cNvPr id="175" name="CustomShape 7"/>
          <p:cNvSpPr/>
          <p:nvPr/>
        </p:nvSpPr>
        <p:spPr>
          <a:xfrm>
            <a:off x="4085280" y="0"/>
            <a:ext cx="5058360" cy="856800"/>
          </a:xfrm>
          <a:prstGeom prst="rect">
            <a:avLst/>
          </a:prstGeom>
          <a:solidFill>
            <a:srgbClr val="376092"/>
          </a:solidFill>
          <a:ln>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w="127000" h="63500"/>
          </a:sp3d>
        </p:spPr>
        <p:style>
          <a:lnRef idx="0"/>
          <a:fillRef idx="0"/>
          <a:effectRef idx="0"/>
          <a:fontRef idx="minor"/>
        </p:style>
        <p:txBody>
          <a:bodyPr lIns="90000" rIns="90000" tIns="45000" bIns="45000" anchor="ctr"/>
          <a:p>
            <a:pPr marL="743040" indent="-285480" algn="ctr">
              <a:lnSpc>
                <a:spcPct val="100000"/>
              </a:lnSpc>
            </a:pPr>
            <a:r>
              <a:rPr b="1" lang="ru-RU" sz="2000" spc="-1" strike="noStrike">
                <a:solidFill>
                  <a:srgbClr val="ffffff"/>
                </a:solidFill>
                <a:uFill>
                  <a:solidFill>
                    <a:srgbClr val="ffffff"/>
                  </a:solidFill>
                </a:uFill>
                <a:latin typeface="Georgia"/>
              </a:rPr>
              <a:t>Типовые нарушения лицензионных требований</a:t>
            </a:r>
            <a:endParaRPr b="0" lang="ru-RU" sz="1800" spc="-1" strike="noStrike">
              <a:solidFill>
                <a:srgbClr val="000000"/>
              </a:solidFill>
              <a:uFill>
                <a:solidFill>
                  <a:srgbClr val="ffffff"/>
                </a:solidFill>
              </a:uFill>
              <a:latin typeface="Arial"/>
            </a:endParaRPr>
          </a:p>
        </p:txBody>
      </p:sp>
      <p:sp>
        <p:nvSpPr>
          <p:cNvPr id="176" name="CustomShape 8"/>
          <p:cNvSpPr/>
          <p:nvPr/>
        </p:nvSpPr>
        <p:spPr>
          <a:xfrm>
            <a:off x="311400" y="5113440"/>
            <a:ext cx="8452080" cy="1124640"/>
          </a:xfrm>
          <a:prstGeom prst="rect">
            <a:avLst/>
          </a:prstGeom>
          <a:ln>
            <a:round/>
          </a:ln>
          <a:effectLst>
            <a:outerShdw blurRad="38100" dir="5400000" dist="25400" rotWithShape="0">
              <a:srgbClr val="000000">
                <a:alpha val="40000"/>
              </a:srgbClr>
            </a:outerShdw>
          </a:effectLst>
        </p:spPr>
        <p:style>
          <a:lnRef idx="1">
            <a:schemeClr val="accent3"/>
          </a:lnRef>
          <a:fillRef idx="2">
            <a:schemeClr val="accent3"/>
          </a:fillRef>
          <a:effectRef idx="1">
            <a:schemeClr val="accent3"/>
          </a:effectRef>
          <a:fontRef idx="minor"/>
        </p:style>
        <p:txBody>
          <a:bodyPr lIns="90000" rIns="90000" tIns="45000" bIns="45000"/>
          <a:p>
            <a:pPr algn="ctr">
              <a:lnSpc>
                <a:spcPct val="100000"/>
              </a:lnSpc>
            </a:pPr>
            <a:r>
              <a:rPr b="1" lang="ru-RU" sz="1200" spc="-1" strike="noStrike">
                <a:solidFill>
                  <a:srgbClr val="000000"/>
                </a:solidFill>
                <a:uFill>
                  <a:solidFill>
                    <a:srgbClr val="ffffff"/>
                  </a:solidFill>
                </a:uFill>
                <a:latin typeface="Georgia"/>
              </a:rPr>
              <a:t>2. </a:t>
            </a:r>
            <a:r>
              <a:rPr b="0" lang="ru-RU" sz="1200" spc="-1" strike="noStrike">
                <a:solidFill>
                  <a:srgbClr val="000000"/>
                </a:solidFill>
                <a:uFill>
                  <a:solidFill>
                    <a:srgbClr val="ffffff"/>
                  </a:solidFill>
                </a:uFill>
                <a:latin typeface="Georgia"/>
              </a:rPr>
              <a:t>Ознакомиться с постановлениями администраций муниципальных образований можно на сайте Минэкономики Республики Мордовия в разделе «Лицензирование» </a:t>
            </a:r>
            <a:endParaRPr b="0" lang="ru-RU" sz="1800" spc="-1" strike="noStrike">
              <a:solidFill>
                <a:srgbClr val="000000"/>
              </a:solidFill>
              <a:uFill>
                <a:solidFill>
                  <a:srgbClr val="ffffff"/>
                </a:solidFill>
              </a:uFill>
              <a:latin typeface="Arial"/>
            </a:endParaRPr>
          </a:p>
          <a:p>
            <a:pPr algn="ctr">
              <a:lnSpc>
                <a:spcPct val="100000"/>
              </a:lnSpc>
            </a:pPr>
            <a:endParaRPr b="0" lang="ru-RU" sz="1800" spc="-1" strike="noStrike">
              <a:solidFill>
                <a:srgbClr val="000000"/>
              </a:solidFill>
              <a:uFill>
                <a:solidFill>
                  <a:srgbClr val="ffffff"/>
                </a:solidFill>
              </a:uFill>
              <a:latin typeface="Arial"/>
            </a:endParaRPr>
          </a:p>
          <a:p>
            <a:pPr algn="ctr">
              <a:lnSpc>
                <a:spcPct val="100000"/>
              </a:lnSpc>
            </a:pPr>
            <a:r>
              <a:rPr b="1" lang="ru-RU" sz="1200" spc="-1" strike="noStrike">
                <a:solidFill>
                  <a:srgbClr val="000000"/>
                </a:solidFill>
                <a:uFill>
                  <a:solidFill>
                    <a:srgbClr val="ffffff"/>
                  </a:solidFill>
                </a:uFill>
                <a:latin typeface="Georgia"/>
              </a:rPr>
              <a:t>3. </a:t>
            </a:r>
            <a:r>
              <a:rPr b="0" lang="ru-RU" sz="1200" spc="-1" strike="noStrike">
                <a:solidFill>
                  <a:srgbClr val="000000"/>
                </a:solidFill>
                <a:uFill>
                  <a:solidFill>
                    <a:srgbClr val="ffffff"/>
                  </a:solidFill>
                </a:uFill>
                <a:latin typeface="Georgia"/>
              </a:rPr>
              <a:t>Торговое помещение должно находиться на удалении от лечебных, учебных, детских учреждений, спортивных и общественных организаций за пределами границ участков, определенных в актах муниципальных районов и ГО САранск, в которых запрещена продажа алкогольной продукции</a:t>
            </a:r>
            <a:endParaRPr b="0" lang="ru-RU" sz="1800" spc="-1" strike="noStrike">
              <a:solidFill>
                <a:srgbClr val="000000"/>
              </a:solidFill>
              <a:uFill>
                <a:solidFill>
                  <a:srgbClr val="ffffff"/>
                </a:solidFill>
              </a:uFill>
              <a:latin typeface="Arial"/>
            </a:endParaRPr>
          </a:p>
        </p:txBody>
      </p:sp>
      <p:sp>
        <p:nvSpPr>
          <p:cNvPr id="177" name="CustomShape 9"/>
          <p:cNvSpPr/>
          <p:nvPr/>
        </p:nvSpPr>
        <p:spPr>
          <a:xfrm>
            <a:off x="4075920" y="3174480"/>
            <a:ext cx="4687560" cy="1854000"/>
          </a:xfrm>
          <a:prstGeom prst="rect">
            <a:avLst/>
          </a:prstGeom>
          <a:ln>
            <a:round/>
          </a:ln>
          <a:effectLst>
            <a:outerShdw blurRad="38100" dir="5400000" dist="25400" rotWithShape="0">
              <a:srgbClr val="000000">
                <a:alpha val="40000"/>
              </a:srgbClr>
            </a:outerShdw>
          </a:effectLst>
        </p:spPr>
        <p:style>
          <a:lnRef idx="1">
            <a:schemeClr val="accent3"/>
          </a:lnRef>
          <a:fillRef idx="2">
            <a:schemeClr val="accent3"/>
          </a:fillRef>
          <a:effectRef idx="1">
            <a:schemeClr val="accent3"/>
          </a:effectRef>
          <a:fontRef idx="minor"/>
        </p:style>
        <p:txBody>
          <a:bodyPr lIns="90000" rIns="90000" tIns="45000" bIns="45000"/>
          <a:p>
            <a:pPr marL="285840" indent="-285480" algn="ctr">
              <a:lnSpc>
                <a:spcPct val="100000"/>
              </a:lnSpc>
              <a:buClr>
                <a:srgbClr val="c00000"/>
              </a:buClr>
              <a:buFont typeface="Wingdings 2" charset="2"/>
              <a:buChar char=""/>
            </a:pPr>
            <a:r>
              <a:rPr b="0" lang="ru-RU" sz="1200" spc="-1" strike="noStrike">
                <a:solidFill>
                  <a:srgbClr val="c00000"/>
                </a:solidFill>
                <a:uFill>
                  <a:solidFill>
                    <a:srgbClr val="ffffff"/>
                  </a:solidFill>
                </a:uFill>
                <a:latin typeface="Georgia"/>
              </a:rPr>
              <a:t>Выполнение лицензионных требований </a:t>
            </a:r>
            <a:r>
              <a:rPr b="0" lang="ru-RU" sz="1200" spc="-1" strike="noStrike">
                <a:solidFill>
                  <a:srgbClr val="000000"/>
                </a:solidFill>
                <a:uFill>
                  <a:solidFill>
                    <a:srgbClr val="ffffff"/>
                  </a:solidFill>
                </a:uFill>
                <a:latin typeface="Georgia"/>
              </a:rPr>
              <a:t>подтверждается:</a:t>
            </a:r>
            <a:endParaRPr b="0" lang="ru-RU" sz="1800" spc="-1" strike="noStrike">
              <a:solidFill>
                <a:srgbClr val="000000"/>
              </a:solidFill>
              <a:uFill>
                <a:solidFill>
                  <a:srgbClr val="ffffff"/>
                </a:solidFill>
              </a:uFill>
              <a:latin typeface="Arial"/>
            </a:endParaRPr>
          </a:p>
          <a:p>
            <a:pPr algn="ctr">
              <a:lnSpc>
                <a:spcPct val="100000"/>
              </a:lnSpc>
            </a:pPr>
            <a:endParaRPr b="0" lang="ru-RU" sz="1800" spc="-1" strike="noStrike">
              <a:solidFill>
                <a:srgbClr val="000000"/>
              </a:solidFill>
              <a:uFill>
                <a:solidFill>
                  <a:srgbClr val="ffffff"/>
                </a:solidFill>
              </a:uFill>
              <a:latin typeface="Arial"/>
            </a:endParaRPr>
          </a:p>
          <a:p>
            <a:pPr algn="ctr">
              <a:lnSpc>
                <a:spcPct val="100000"/>
              </a:lnSpc>
            </a:pPr>
            <a:r>
              <a:rPr b="1" lang="ru-RU" sz="1200" spc="-1" strike="noStrike">
                <a:solidFill>
                  <a:srgbClr val="000000"/>
                </a:solidFill>
                <a:uFill>
                  <a:solidFill>
                    <a:srgbClr val="ffffff"/>
                  </a:solidFill>
                </a:uFill>
                <a:latin typeface="Georgia"/>
              </a:rPr>
              <a:t> </a:t>
            </a:r>
            <a:r>
              <a:rPr b="1" lang="ru-RU" sz="1200" spc="-1" strike="noStrike">
                <a:solidFill>
                  <a:srgbClr val="000000"/>
                </a:solidFill>
                <a:uFill>
                  <a:solidFill>
                    <a:srgbClr val="ffffff"/>
                  </a:solidFill>
                </a:uFill>
                <a:latin typeface="Georgia"/>
              </a:rPr>
              <a:t>1. </a:t>
            </a:r>
            <a:r>
              <a:rPr b="0" lang="ru-RU" sz="1200" spc="-1" strike="noStrike">
                <a:solidFill>
                  <a:srgbClr val="000000"/>
                </a:solidFill>
                <a:uFill>
                  <a:solidFill>
                    <a:srgbClr val="ffffff"/>
                  </a:solidFill>
                </a:uFill>
                <a:latin typeface="Georgia"/>
              </a:rPr>
              <a:t>Лицензирующий орган самостоятельно определяет факт нахождения объекта лицензиата в месте, где запрещено осуществлять розничную продажу алкогольной продукции на основании нормативно правового акта муниципального района и го Саранск Республики Мордовия о границах прилегающих территорий к некоторым организациям и объектам территорий, на которых не допускается розничная продажа алкогольной продукции; </a:t>
            </a:r>
            <a:endParaRPr b="0" lang="ru-RU" sz="1800" spc="-1" strike="noStrike">
              <a:solidFill>
                <a:srgbClr val="000000"/>
              </a:solidFill>
              <a:uFill>
                <a:solidFill>
                  <a:srgbClr val="ffffff"/>
                </a:solidFill>
              </a:uFill>
              <a:latin typeface="Arial"/>
            </a:endParaRPr>
          </a:p>
        </p:txBody>
      </p:sp>
      <p:pic>
        <p:nvPicPr>
          <p:cNvPr id="178" name="Picture 1" descr=""/>
          <p:cNvPicPr/>
          <p:nvPr/>
        </p:nvPicPr>
        <p:blipFill>
          <a:blip r:embed="rId1"/>
          <a:srcRect l="0" t="0" r="7532" b="0"/>
          <a:stretch/>
        </p:blipFill>
        <p:spPr>
          <a:xfrm>
            <a:off x="501120" y="1288440"/>
            <a:ext cx="1130040" cy="1222200"/>
          </a:xfrm>
          <a:prstGeom prst="rect">
            <a:avLst/>
          </a:prstGeom>
          <a:ln w="9360">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CustomShape 1"/>
          <p:cNvSpPr/>
          <p:nvPr/>
        </p:nvSpPr>
        <p:spPr>
          <a:xfrm>
            <a:off x="6510240" y="6572160"/>
            <a:ext cx="1353600" cy="285480"/>
          </a:xfrm>
          <a:prstGeom prst="rect">
            <a:avLst/>
          </a:prstGeom>
          <a:noFill/>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p:style>
      </p:sp>
      <p:sp>
        <p:nvSpPr>
          <p:cNvPr id="180" name="CustomShape 2"/>
          <p:cNvSpPr/>
          <p:nvPr/>
        </p:nvSpPr>
        <p:spPr>
          <a:xfrm>
            <a:off x="-720" y="0"/>
            <a:ext cx="3859560" cy="856800"/>
          </a:xfrm>
          <a:prstGeom prst="rect">
            <a:avLst/>
          </a:prstGeom>
          <a:solidFill>
            <a:srgbClr val="ff572f"/>
          </a:solidFill>
          <a:ln>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w="127000" h="63500"/>
          </a:sp3d>
        </p:spPr>
        <p:style>
          <a:lnRef idx="0"/>
          <a:fillRef idx="0"/>
          <a:effectRef idx="0"/>
          <a:fontRef idx="minor"/>
        </p:style>
        <p:txBody>
          <a:bodyPr lIns="90000" rIns="90000" tIns="45000" bIns="45000" anchor="ctr"/>
          <a:p>
            <a:pPr marL="743040" indent="-285480" algn="ctr">
              <a:lnSpc>
                <a:spcPct val="100000"/>
              </a:lnSpc>
            </a:pPr>
            <a:r>
              <a:rPr b="1" lang="ru-RU" sz="2000" spc="-1" strike="noStrike">
                <a:solidFill>
                  <a:srgbClr val="ffffff"/>
                </a:solidFill>
                <a:uFill>
                  <a:solidFill>
                    <a:srgbClr val="ffffff"/>
                  </a:solidFill>
                </a:uFill>
                <a:latin typeface="Georgia"/>
              </a:rPr>
              <a:t>Лицензионные</a:t>
            </a:r>
            <a:endParaRPr b="0" lang="ru-RU" sz="1800" spc="-1" strike="noStrike">
              <a:solidFill>
                <a:srgbClr val="000000"/>
              </a:solidFill>
              <a:uFill>
                <a:solidFill>
                  <a:srgbClr val="ffffff"/>
                </a:solidFill>
              </a:uFill>
              <a:latin typeface="Arial"/>
            </a:endParaRPr>
          </a:p>
          <a:p>
            <a:pPr marL="743040" indent="-285480" algn="ctr">
              <a:lnSpc>
                <a:spcPct val="100000"/>
              </a:lnSpc>
            </a:pPr>
            <a:r>
              <a:rPr b="1" lang="ru-RU" sz="2000" spc="-1" strike="noStrike">
                <a:solidFill>
                  <a:srgbClr val="ffffff"/>
                </a:solidFill>
                <a:uFill>
                  <a:solidFill>
                    <a:srgbClr val="ffffff"/>
                  </a:solidFill>
                </a:uFill>
                <a:latin typeface="Georgia"/>
              </a:rPr>
              <a:t>требования</a:t>
            </a:r>
            <a:endParaRPr b="0" lang="ru-RU" sz="1800" spc="-1" strike="noStrike">
              <a:solidFill>
                <a:srgbClr val="000000"/>
              </a:solidFill>
              <a:uFill>
                <a:solidFill>
                  <a:srgbClr val="ffffff"/>
                </a:solidFill>
              </a:uFill>
              <a:latin typeface="Arial"/>
            </a:endParaRPr>
          </a:p>
        </p:txBody>
      </p:sp>
      <p:sp>
        <p:nvSpPr>
          <p:cNvPr id="181" name="CustomShape 3"/>
          <p:cNvSpPr/>
          <p:nvPr/>
        </p:nvSpPr>
        <p:spPr>
          <a:xfrm>
            <a:off x="8610480" y="6372360"/>
            <a:ext cx="533160" cy="364680"/>
          </a:xfrm>
          <a:prstGeom prst="rect">
            <a:avLst/>
          </a:prstGeom>
          <a:solidFill>
            <a:schemeClr val="accent1">
              <a:lumMod val="75000"/>
            </a:schemeClr>
          </a:solidFill>
          <a:ln>
            <a:noFill/>
          </a:ln>
        </p:spPr>
        <p:style>
          <a:lnRef idx="0"/>
          <a:fillRef idx="0"/>
          <a:effectRef idx="0"/>
          <a:fontRef idx="minor"/>
        </p:style>
        <p:txBody>
          <a:bodyPr lIns="90000" rIns="90000" tIns="45000" bIns="45000" anchor="ctr"/>
          <a:p>
            <a:pPr algn="r">
              <a:lnSpc>
                <a:spcPct val="100000"/>
              </a:lnSpc>
            </a:pPr>
            <a:fld id="{3D835DDE-4F06-431C-89DE-546A4064FCE7}" type="slidenum">
              <a:rPr b="1" lang="ru-RU" sz="1600" spc="-1" strike="noStrike">
                <a:solidFill>
                  <a:srgbClr val="ffffff"/>
                </a:solidFill>
                <a:uFill>
                  <a:solidFill>
                    <a:srgbClr val="ffffff"/>
                  </a:solidFill>
                </a:uFill>
                <a:latin typeface="Calibri"/>
              </a:rPr>
              <a:t>&lt;номер&gt;</a:t>
            </a:fld>
            <a:endParaRPr b="0" lang="ru-RU" sz="1800" spc="-1" strike="noStrike">
              <a:solidFill>
                <a:srgbClr val="000000"/>
              </a:solidFill>
              <a:uFill>
                <a:solidFill>
                  <a:srgbClr val="ffffff"/>
                </a:solidFill>
              </a:uFill>
              <a:latin typeface="Arial"/>
            </a:endParaRPr>
          </a:p>
        </p:txBody>
      </p:sp>
      <p:sp>
        <p:nvSpPr>
          <p:cNvPr id="182" name="CustomShape 4"/>
          <p:cNvSpPr/>
          <p:nvPr/>
        </p:nvSpPr>
        <p:spPr>
          <a:xfrm>
            <a:off x="320760" y="1208520"/>
            <a:ext cx="3538440" cy="2433960"/>
          </a:xfrm>
          <a:prstGeom prst="rect">
            <a:avLst/>
          </a:prstGeom>
          <a:solidFill>
            <a:srgbClr val="ff714f"/>
          </a:solidFill>
          <a:ln>
            <a:round/>
          </a:ln>
          <a:effectLst>
            <a:outerShdw blurRad="38100" dir="5400000" dist="25400" rotWithShape="0">
              <a:srgbClr val="000000">
                <a:alpha val="40000"/>
              </a:srgbClr>
            </a:outerShdw>
          </a:effectLst>
        </p:spPr>
        <p:style>
          <a:lnRef idx="1">
            <a:schemeClr val="accent3"/>
          </a:lnRef>
          <a:fillRef idx="2">
            <a:schemeClr val="accent3"/>
          </a:fillRef>
          <a:effectRef idx="1">
            <a:schemeClr val="accent3"/>
          </a:effectRef>
          <a:fontRef idx="minor"/>
        </p:style>
        <p:txBody>
          <a:bodyPr lIns="90000" rIns="90000" tIns="45000" bIns="45000"/>
          <a:p>
            <a:pPr algn="ctr">
              <a:lnSpc>
                <a:spcPct val="100000"/>
              </a:lnSpc>
            </a:pPr>
            <a:r>
              <a:rPr b="0" lang="ru-RU" sz="2400" spc="-1" strike="noStrike">
                <a:solidFill>
                  <a:srgbClr val="000000"/>
                </a:solidFill>
                <a:uFill>
                  <a:solidFill>
                    <a:srgbClr val="ffffff"/>
                  </a:solidFill>
                </a:uFill>
                <a:latin typeface="Wingdings"/>
              </a:rPr>
              <a:t></a:t>
            </a:r>
            <a:r>
              <a:rPr b="0" lang="ru-RU" sz="1200" spc="-1" strike="noStrike">
                <a:solidFill>
                  <a:srgbClr val="000000"/>
                </a:solidFill>
                <a:uFill>
                  <a:solidFill>
                    <a:srgbClr val="ffffff"/>
                  </a:solidFill>
                </a:uFill>
                <a:latin typeface="Georgia"/>
              </a:rPr>
              <a:t>Компании, осуществляющие торговлю алкоголем в городской черте, обязаны иметь в собственности или аренде стационарное и торговое и складское помещение общей площадью </a:t>
            </a:r>
            <a:r>
              <a:rPr b="1" lang="ru-RU" sz="1200" spc="-1" strike="noStrike">
                <a:solidFill>
                  <a:srgbClr val="000000"/>
                </a:solidFill>
                <a:uFill>
                  <a:solidFill>
                    <a:srgbClr val="ffffff"/>
                  </a:solidFill>
                </a:uFill>
                <a:latin typeface="Georgia"/>
              </a:rPr>
              <a:t>не менее 50 кв.м. </a:t>
            </a:r>
            <a:endParaRPr b="0" lang="ru-RU" sz="1800" spc="-1" strike="noStrike">
              <a:solidFill>
                <a:srgbClr val="000000"/>
              </a:solidFill>
              <a:uFill>
                <a:solidFill>
                  <a:srgbClr val="ffffff"/>
                </a:solidFill>
              </a:uFill>
              <a:latin typeface="Arial"/>
            </a:endParaRPr>
          </a:p>
          <a:p>
            <a:pPr algn="ctr">
              <a:lnSpc>
                <a:spcPct val="100000"/>
              </a:lnSpc>
            </a:pPr>
            <a:r>
              <a:rPr b="0" lang="ru-RU" sz="1200" spc="-1" strike="noStrike">
                <a:solidFill>
                  <a:srgbClr val="000000"/>
                </a:solidFill>
                <a:uFill>
                  <a:solidFill>
                    <a:srgbClr val="ffffff"/>
                  </a:solidFill>
                </a:uFill>
                <a:latin typeface="Georgia"/>
              </a:rPr>
              <a:t>Требования к помещениям для компании, предлагающей алкоголь в сельском поселении – </a:t>
            </a:r>
            <a:r>
              <a:rPr b="1" lang="ru-RU" sz="1200" spc="-1" strike="noStrike">
                <a:solidFill>
                  <a:srgbClr val="000000"/>
                </a:solidFill>
                <a:uFill>
                  <a:solidFill>
                    <a:srgbClr val="ffffff"/>
                  </a:solidFill>
                </a:uFill>
                <a:latin typeface="Georgia"/>
              </a:rPr>
              <a:t>25 кв.м. </a:t>
            </a:r>
            <a:r>
              <a:rPr b="0" lang="ru-RU" sz="1200" spc="-1" strike="noStrike">
                <a:solidFill>
                  <a:srgbClr val="000000"/>
                </a:solidFill>
                <a:uFill>
                  <a:solidFill>
                    <a:srgbClr val="ffffff"/>
                  </a:solidFill>
                </a:uFill>
                <a:latin typeface="Georgia"/>
              </a:rPr>
              <a:t>суммарно для и торгового зала и складского помещения. </a:t>
            </a:r>
            <a:endParaRPr b="0" lang="ru-RU" sz="1800" spc="-1" strike="noStrike">
              <a:solidFill>
                <a:srgbClr val="000000"/>
              </a:solidFill>
              <a:uFill>
                <a:solidFill>
                  <a:srgbClr val="ffffff"/>
                </a:solidFill>
              </a:uFill>
              <a:latin typeface="Arial"/>
            </a:endParaRPr>
          </a:p>
          <a:p>
            <a:pPr algn="ctr">
              <a:lnSpc>
                <a:spcPct val="100000"/>
              </a:lnSpc>
            </a:pPr>
            <a:endParaRPr b="0" lang="ru-RU" sz="1800" spc="-1" strike="noStrike">
              <a:solidFill>
                <a:srgbClr val="000000"/>
              </a:solidFill>
              <a:uFill>
                <a:solidFill>
                  <a:srgbClr val="ffffff"/>
                </a:solidFill>
              </a:uFill>
              <a:latin typeface="Arial"/>
            </a:endParaRPr>
          </a:p>
          <a:p>
            <a:pPr algn="ctr">
              <a:lnSpc>
                <a:spcPct val="100000"/>
              </a:lnSpc>
            </a:pPr>
            <a:r>
              <a:rPr b="0" i="1" lang="ru-RU" sz="1000" spc="-1" strike="noStrike">
                <a:solidFill>
                  <a:srgbClr val="000000"/>
                </a:solidFill>
                <a:uFill>
                  <a:solidFill>
                    <a:srgbClr val="ffffff"/>
                  </a:solidFill>
                </a:uFill>
                <a:latin typeface="Georgia"/>
              </a:rPr>
              <a:t>Договор аренды помещения должен быть составлен на один год и более и зарегистрирован в Едином государственном реестре недвижимости </a:t>
            </a:r>
            <a:endParaRPr b="0" lang="ru-RU" sz="1800" spc="-1" strike="noStrike">
              <a:solidFill>
                <a:srgbClr val="000000"/>
              </a:solidFill>
              <a:uFill>
                <a:solidFill>
                  <a:srgbClr val="ffffff"/>
                </a:solidFill>
              </a:uFill>
              <a:latin typeface="Arial"/>
            </a:endParaRPr>
          </a:p>
        </p:txBody>
      </p:sp>
      <p:sp>
        <p:nvSpPr>
          <p:cNvPr id="183" name="CustomShape 5"/>
          <p:cNvSpPr/>
          <p:nvPr/>
        </p:nvSpPr>
        <p:spPr>
          <a:xfrm>
            <a:off x="4085280" y="1193760"/>
            <a:ext cx="4687560" cy="455400"/>
          </a:xfrm>
          <a:prstGeom prst="rect">
            <a:avLst/>
          </a:prstGeom>
          <a:ln>
            <a:round/>
          </a:ln>
          <a:effectLst>
            <a:outerShdw blurRad="38100" dir="5400000" dist="2540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p>
            <a:pPr>
              <a:lnSpc>
                <a:spcPct val="100000"/>
              </a:lnSpc>
            </a:pPr>
            <a:r>
              <a:rPr b="0" lang="ru-RU" sz="1200" spc="-1" strike="noStrike">
                <a:solidFill>
                  <a:srgbClr val="000000"/>
                </a:solidFill>
                <a:uFill>
                  <a:solidFill>
                    <a:srgbClr val="ffffff"/>
                  </a:solidFill>
                </a:uFill>
                <a:latin typeface="Georgia"/>
              </a:rPr>
              <a:t>Выявлено нарушение </a:t>
            </a:r>
            <a:r>
              <a:rPr b="1" lang="ru-RU" sz="1200" spc="-1" strike="noStrike">
                <a:solidFill>
                  <a:srgbClr val="000000"/>
                </a:solidFill>
                <a:uFill>
                  <a:solidFill>
                    <a:srgbClr val="ffffff"/>
                  </a:solidFill>
                </a:uFill>
                <a:latin typeface="Georgia"/>
              </a:rPr>
              <a:t>пункта 10 статьи 16 </a:t>
            </a:r>
            <a:r>
              <a:rPr b="0" lang="ru-RU" sz="1200" spc="-1" strike="noStrike">
                <a:solidFill>
                  <a:srgbClr val="000000"/>
                </a:solidFill>
                <a:uFill>
                  <a:solidFill>
                    <a:srgbClr val="ffffff"/>
                  </a:solidFill>
                </a:uFill>
                <a:latin typeface="Georgia"/>
              </a:rPr>
              <a:t>Федерального закона № 171-ФЗ.</a:t>
            </a:r>
            <a:endParaRPr b="0" lang="ru-RU" sz="1800" spc="-1" strike="noStrike">
              <a:solidFill>
                <a:srgbClr val="000000"/>
              </a:solidFill>
              <a:uFill>
                <a:solidFill>
                  <a:srgbClr val="ffffff"/>
                </a:solidFill>
              </a:uFill>
              <a:latin typeface="Arial"/>
            </a:endParaRPr>
          </a:p>
        </p:txBody>
      </p:sp>
      <p:sp>
        <p:nvSpPr>
          <p:cNvPr id="184" name="CustomShape 6"/>
          <p:cNvSpPr/>
          <p:nvPr/>
        </p:nvSpPr>
        <p:spPr>
          <a:xfrm>
            <a:off x="4072680" y="1655640"/>
            <a:ext cx="4687560" cy="973080"/>
          </a:xfrm>
          <a:prstGeom prst="rect">
            <a:avLst/>
          </a:prstGeom>
          <a:ln>
            <a:round/>
          </a:ln>
          <a:effectLst>
            <a:outerShdw blurRad="38100" dir="5400000" dist="2540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p>
            <a:pPr>
              <a:lnSpc>
                <a:spcPct val="100000"/>
              </a:lnSpc>
            </a:pPr>
            <a:r>
              <a:rPr b="0" lang="ru-RU" sz="1400" spc="-1" strike="noStrike">
                <a:solidFill>
                  <a:srgbClr val="000000"/>
                </a:solidFill>
                <a:uFill>
                  <a:solidFill>
                    <a:srgbClr val="ffffff"/>
                  </a:solidFill>
                </a:uFill>
                <a:latin typeface="Georgia"/>
              </a:rPr>
              <a:t>НАПРИМЕР </a:t>
            </a:r>
            <a:r>
              <a:rPr b="0" lang="ru-RU" sz="1400" spc="-1" strike="noStrike">
                <a:solidFill>
                  <a:srgbClr val="000000"/>
                </a:solidFill>
                <a:uFill>
                  <a:solidFill>
                    <a:srgbClr val="ffffff"/>
                  </a:solidFill>
                </a:uFill>
                <a:latin typeface="Wingdings"/>
              </a:rPr>
              <a:t></a:t>
            </a:r>
            <a:r>
              <a:rPr b="0" lang="ru-RU" sz="1400" spc="-1" strike="noStrike">
                <a:solidFill>
                  <a:srgbClr val="000000"/>
                </a:solidFill>
                <a:uFill>
                  <a:solidFill>
                    <a:srgbClr val="ffffff"/>
                  </a:solidFill>
                </a:uFill>
                <a:latin typeface="Georgia"/>
              </a:rPr>
              <a:t> </a:t>
            </a:r>
            <a:r>
              <a:rPr b="0" lang="ru-RU" sz="1100" spc="-1" strike="noStrike">
                <a:solidFill>
                  <a:srgbClr val="000000"/>
                </a:solidFill>
                <a:uFill>
                  <a:solidFill>
                    <a:srgbClr val="ffffff"/>
                  </a:solidFill>
                </a:uFill>
                <a:latin typeface="Georgia"/>
              </a:rPr>
              <a:t>- нарушение требования по минимальной площади торгового зала и складских помещений; </a:t>
            </a:r>
            <a:endParaRPr b="0" lang="ru-RU" sz="1800" spc="-1" strike="noStrike">
              <a:solidFill>
                <a:srgbClr val="000000"/>
              </a:solidFill>
              <a:uFill>
                <a:solidFill>
                  <a:srgbClr val="ffffff"/>
                </a:solidFill>
              </a:uFill>
              <a:latin typeface="Arial"/>
            </a:endParaRPr>
          </a:p>
          <a:p>
            <a:pPr>
              <a:lnSpc>
                <a:spcPct val="100000"/>
              </a:lnSpc>
            </a:pPr>
            <a:r>
              <a:rPr b="0" lang="ru-RU" sz="1100" spc="-1" strike="noStrike">
                <a:solidFill>
                  <a:srgbClr val="000000"/>
                </a:solidFill>
                <a:uFill>
                  <a:solidFill>
                    <a:srgbClr val="ffffff"/>
                  </a:solidFill>
                </a:uFill>
                <a:latin typeface="Georgia"/>
              </a:rPr>
              <a:t>- договор заключен на срок менее 1 года; </a:t>
            </a:r>
            <a:endParaRPr b="0" lang="ru-RU" sz="1800" spc="-1" strike="noStrike">
              <a:solidFill>
                <a:srgbClr val="000000"/>
              </a:solidFill>
              <a:uFill>
                <a:solidFill>
                  <a:srgbClr val="ffffff"/>
                </a:solidFill>
              </a:uFill>
              <a:latin typeface="Arial"/>
            </a:endParaRPr>
          </a:p>
          <a:p>
            <a:pPr>
              <a:lnSpc>
                <a:spcPct val="100000"/>
              </a:lnSpc>
            </a:pPr>
            <a:r>
              <a:rPr b="0" lang="ru-RU" sz="1100" spc="-1" strike="noStrike">
                <a:solidFill>
                  <a:srgbClr val="000000"/>
                </a:solidFill>
                <a:uFill>
                  <a:solidFill>
                    <a:srgbClr val="ffffff"/>
                  </a:solidFill>
                </a:uFill>
                <a:latin typeface="Georgia"/>
              </a:rPr>
              <a:t>- договор не зарегистрирован в Едином государственном реестре  недвижимости.</a:t>
            </a:r>
            <a:endParaRPr b="0" lang="ru-RU" sz="1800" spc="-1" strike="noStrike">
              <a:solidFill>
                <a:srgbClr val="000000"/>
              </a:solidFill>
              <a:uFill>
                <a:solidFill>
                  <a:srgbClr val="ffffff"/>
                </a:solidFill>
              </a:uFill>
              <a:latin typeface="Arial"/>
            </a:endParaRPr>
          </a:p>
        </p:txBody>
      </p:sp>
      <p:sp>
        <p:nvSpPr>
          <p:cNvPr id="185" name="CustomShape 7"/>
          <p:cNvSpPr/>
          <p:nvPr/>
        </p:nvSpPr>
        <p:spPr>
          <a:xfrm>
            <a:off x="4085280" y="0"/>
            <a:ext cx="5058360" cy="856800"/>
          </a:xfrm>
          <a:prstGeom prst="rect">
            <a:avLst/>
          </a:prstGeom>
          <a:solidFill>
            <a:srgbClr val="376092"/>
          </a:solidFill>
          <a:ln>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w="127000" h="63500"/>
          </a:sp3d>
        </p:spPr>
        <p:style>
          <a:lnRef idx="0"/>
          <a:fillRef idx="0"/>
          <a:effectRef idx="0"/>
          <a:fontRef idx="minor"/>
        </p:style>
        <p:txBody>
          <a:bodyPr lIns="90000" rIns="90000" tIns="45000" bIns="45000" anchor="ctr"/>
          <a:p>
            <a:pPr marL="743040" indent="-285480" algn="ctr">
              <a:lnSpc>
                <a:spcPct val="100000"/>
              </a:lnSpc>
            </a:pPr>
            <a:r>
              <a:rPr b="1" lang="ru-RU" sz="2000" spc="-1" strike="noStrike">
                <a:solidFill>
                  <a:srgbClr val="ffffff"/>
                </a:solidFill>
                <a:uFill>
                  <a:solidFill>
                    <a:srgbClr val="ffffff"/>
                  </a:solidFill>
                </a:uFill>
                <a:latin typeface="Georgia"/>
              </a:rPr>
              <a:t>Типовые нарушения лицензионных требований</a:t>
            </a:r>
            <a:endParaRPr b="0" lang="ru-RU" sz="1800" spc="-1" strike="noStrike">
              <a:solidFill>
                <a:srgbClr val="000000"/>
              </a:solidFill>
              <a:uFill>
                <a:solidFill>
                  <a:srgbClr val="ffffff"/>
                </a:solidFill>
              </a:uFill>
              <a:latin typeface="Arial"/>
            </a:endParaRPr>
          </a:p>
        </p:txBody>
      </p:sp>
      <p:sp>
        <p:nvSpPr>
          <p:cNvPr id="186" name="CustomShape 8"/>
          <p:cNvSpPr/>
          <p:nvPr/>
        </p:nvSpPr>
        <p:spPr>
          <a:xfrm>
            <a:off x="320760" y="5268240"/>
            <a:ext cx="8439840" cy="1063800"/>
          </a:xfrm>
          <a:prstGeom prst="rect">
            <a:avLst/>
          </a:prstGeom>
          <a:ln>
            <a:round/>
          </a:ln>
          <a:effectLst>
            <a:outerShdw blurRad="38100" dir="5400000" dist="25400" rotWithShape="0">
              <a:srgbClr val="000000">
                <a:alpha val="40000"/>
              </a:srgbClr>
            </a:outerShdw>
          </a:effectLst>
        </p:spPr>
        <p:style>
          <a:lnRef idx="1">
            <a:schemeClr val="accent3"/>
          </a:lnRef>
          <a:fillRef idx="2">
            <a:schemeClr val="accent3"/>
          </a:fillRef>
          <a:effectRef idx="1">
            <a:schemeClr val="accent3"/>
          </a:effectRef>
          <a:fontRef idx="minor"/>
        </p:style>
        <p:txBody>
          <a:bodyPr lIns="90000" rIns="90000" tIns="45000" bIns="45000"/>
          <a:p>
            <a:pPr algn="ctr">
              <a:lnSpc>
                <a:spcPct val="100000"/>
              </a:lnSpc>
            </a:pPr>
            <a:endParaRPr b="0" lang="ru-RU" sz="1800" spc="-1" strike="noStrike">
              <a:solidFill>
                <a:srgbClr val="000000"/>
              </a:solidFill>
              <a:uFill>
                <a:solidFill>
                  <a:srgbClr val="ffffff"/>
                </a:solidFill>
              </a:uFill>
              <a:latin typeface="Arial"/>
            </a:endParaRPr>
          </a:p>
          <a:p>
            <a:pPr algn="ctr">
              <a:lnSpc>
                <a:spcPct val="100000"/>
              </a:lnSpc>
            </a:pPr>
            <a:r>
              <a:rPr b="0" i="1" lang="ru-RU" sz="1200" spc="-1" strike="noStrike">
                <a:solidFill>
                  <a:srgbClr val="c00000"/>
                </a:solidFill>
                <a:uFill>
                  <a:solidFill>
                    <a:srgbClr val="ffffff"/>
                  </a:solidFill>
                </a:uFill>
                <a:latin typeface="Georgia"/>
              </a:rPr>
              <a:t>Помещение должно быть отдельно торговое, отдельно под склад, находящееся по одному адресу. </a:t>
            </a:r>
            <a:endParaRPr b="0" lang="ru-RU" sz="1800" spc="-1" strike="noStrike">
              <a:solidFill>
                <a:srgbClr val="000000"/>
              </a:solidFill>
              <a:uFill>
                <a:solidFill>
                  <a:srgbClr val="ffffff"/>
                </a:solidFill>
              </a:uFill>
              <a:latin typeface="Arial"/>
            </a:endParaRPr>
          </a:p>
          <a:p>
            <a:pPr algn="ctr">
              <a:lnSpc>
                <a:spcPct val="100000"/>
              </a:lnSpc>
            </a:pPr>
            <a:r>
              <a:rPr b="0" i="1" lang="ru-RU" sz="1200" spc="-1" strike="noStrike">
                <a:solidFill>
                  <a:srgbClr val="c00000"/>
                </a:solidFill>
                <a:uFill>
                  <a:solidFill>
                    <a:srgbClr val="ffffff"/>
                  </a:solidFill>
                </a:uFill>
                <a:latin typeface="Georgia"/>
              </a:rPr>
              <a:t>В случае, если срок действия договора аренды стационарных торговых объектов не определен, соискателю откажут в выдаче лицензии (лицензиату в продлении срока действия) на розничную продажу алкогольной продукции </a:t>
            </a:r>
            <a:r>
              <a:rPr b="0" i="1" lang="ru-RU" sz="1000" spc="-1" strike="noStrike">
                <a:solidFill>
                  <a:srgbClr val="c00000"/>
                </a:solidFill>
                <a:uFill>
                  <a:solidFill>
                    <a:srgbClr val="ffffff"/>
                  </a:solidFill>
                </a:uFill>
                <a:latin typeface="Georgia"/>
              </a:rPr>
              <a:t>(пункт 12 Письма Росалкогольрегулирования № 8977/03-04). </a:t>
            </a:r>
            <a:endParaRPr b="0" lang="ru-RU" sz="1800" spc="-1" strike="noStrike">
              <a:solidFill>
                <a:srgbClr val="000000"/>
              </a:solidFill>
              <a:uFill>
                <a:solidFill>
                  <a:srgbClr val="ffffff"/>
                </a:solidFill>
              </a:uFill>
              <a:latin typeface="Arial"/>
            </a:endParaRPr>
          </a:p>
          <a:p>
            <a:pPr algn="ctr">
              <a:lnSpc>
                <a:spcPct val="100000"/>
              </a:lnSpc>
            </a:pPr>
            <a:r>
              <a:rPr b="0" i="1" lang="ru-RU" sz="1200" spc="-1" strike="noStrike">
                <a:solidFill>
                  <a:srgbClr val="000000"/>
                </a:solidFill>
                <a:uFill>
                  <a:solidFill>
                    <a:srgbClr val="ffffff"/>
                  </a:solidFill>
                </a:uFill>
                <a:latin typeface="Georgia"/>
              </a:rPr>
              <a:t>Срок должен быть определен договором и составлять год и более. </a:t>
            </a:r>
            <a:endParaRPr b="0" lang="ru-RU" sz="1800" spc="-1" strike="noStrike">
              <a:solidFill>
                <a:srgbClr val="000000"/>
              </a:solidFill>
              <a:uFill>
                <a:solidFill>
                  <a:srgbClr val="ffffff"/>
                </a:solidFill>
              </a:uFill>
              <a:latin typeface="Arial"/>
            </a:endParaRPr>
          </a:p>
        </p:txBody>
      </p:sp>
      <p:pic>
        <p:nvPicPr>
          <p:cNvPr id="187" name="Picture 2" descr=""/>
          <p:cNvPicPr/>
          <p:nvPr/>
        </p:nvPicPr>
        <p:blipFill>
          <a:blip r:embed="rId1"/>
          <a:stretch/>
        </p:blipFill>
        <p:spPr>
          <a:xfrm>
            <a:off x="927000" y="3717000"/>
            <a:ext cx="2325600" cy="1550880"/>
          </a:xfrm>
          <a:prstGeom prst="rect">
            <a:avLst/>
          </a:prstGeom>
          <a:ln>
            <a:noFill/>
          </a:ln>
        </p:spPr>
      </p:pic>
      <p:sp>
        <p:nvSpPr>
          <p:cNvPr id="188" name="CustomShape 9"/>
          <p:cNvSpPr/>
          <p:nvPr/>
        </p:nvSpPr>
        <p:spPr>
          <a:xfrm>
            <a:off x="4072680" y="2822760"/>
            <a:ext cx="4687560" cy="2465640"/>
          </a:xfrm>
          <a:prstGeom prst="rect">
            <a:avLst/>
          </a:prstGeom>
          <a:ln>
            <a:round/>
          </a:ln>
          <a:effectLst>
            <a:outerShdw blurRad="38100" dir="5400000" dist="25400" rotWithShape="0">
              <a:srgbClr val="000000">
                <a:alpha val="40000"/>
              </a:srgbClr>
            </a:outerShdw>
          </a:effectLst>
        </p:spPr>
        <p:style>
          <a:lnRef idx="1">
            <a:schemeClr val="accent3"/>
          </a:lnRef>
          <a:fillRef idx="2">
            <a:schemeClr val="accent3"/>
          </a:fillRef>
          <a:effectRef idx="1">
            <a:schemeClr val="accent3"/>
          </a:effectRef>
          <a:fontRef idx="minor"/>
        </p:style>
        <p:txBody>
          <a:bodyPr lIns="90000" rIns="90000" tIns="45000" bIns="45000"/>
          <a:p>
            <a:pPr marL="285840" indent="-285480" algn="ctr">
              <a:lnSpc>
                <a:spcPct val="100000"/>
              </a:lnSpc>
              <a:buClr>
                <a:srgbClr val="c00000"/>
              </a:buClr>
              <a:buFont typeface="Wingdings 2" charset="2"/>
              <a:buChar char=""/>
            </a:pPr>
            <a:r>
              <a:rPr b="0" lang="ru-RU" sz="1200" spc="-1" strike="noStrike">
                <a:solidFill>
                  <a:srgbClr val="c00000"/>
                </a:solidFill>
                <a:uFill>
                  <a:solidFill>
                    <a:srgbClr val="ffffff"/>
                  </a:solidFill>
                </a:uFill>
                <a:latin typeface="Georgia"/>
              </a:rPr>
              <a:t>Выполнение лицензионных требований </a:t>
            </a:r>
            <a:r>
              <a:rPr b="0" lang="ru-RU" sz="1200" spc="-1" strike="noStrike">
                <a:solidFill>
                  <a:srgbClr val="000000"/>
                </a:solidFill>
                <a:uFill>
                  <a:solidFill>
                    <a:srgbClr val="ffffff"/>
                  </a:solidFill>
                </a:uFill>
                <a:latin typeface="Georgia"/>
              </a:rPr>
              <a:t>подтверждается :</a:t>
            </a:r>
            <a:endParaRPr b="0" lang="ru-RU" sz="1800" spc="-1" strike="noStrike">
              <a:solidFill>
                <a:srgbClr val="000000"/>
              </a:solidFill>
              <a:uFill>
                <a:solidFill>
                  <a:srgbClr val="ffffff"/>
                </a:solidFill>
              </a:uFill>
              <a:latin typeface="Arial"/>
            </a:endParaRPr>
          </a:p>
          <a:p>
            <a:pPr algn="ctr">
              <a:lnSpc>
                <a:spcPct val="100000"/>
              </a:lnSpc>
            </a:pPr>
            <a:endParaRPr b="0" lang="ru-RU" sz="1800" spc="-1" strike="noStrike">
              <a:solidFill>
                <a:srgbClr val="000000"/>
              </a:solidFill>
              <a:uFill>
                <a:solidFill>
                  <a:srgbClr val="ffffff"/>
                </a:solidFill>
              </a:uFill>
              <a:latin typeface="Arial"/>
            </a:endParaRPr>
          </a:p>
          <a:p>
            <a:pPr algn="ctr">
              <a:lnSpc>
                <a:spcPct val="100000"/>
              </a:lnSpc>
            </a:pPr>
            <a:r>
              <a:rPr b="0" lang="ru-RU" sz="1000" spc="-1" strike="noStrike">
                <a:solidFill>
                  <a:srgbClr val="000000"/>
                </a:solidFill>
                <a:uFill>
                  <a:solidFill>
                    <a:srgbClr val="ffffff"/>
                  </a:solidFill>
                </a:uFill>
                <a:latin typeface="Georgia"/>
              </a:rPr>
              <a:t> </a:t>
            </a:r>
            <a:r>
              <a:rPr b="1" lang="ru-RU" sz="1000" spc="-1" strike="noStrike">
                <a:solidFill>
                  <a:srgbClr val="000000"/>
                </a:solidFill>
                <a:uFill>
                  <a:solidFill>
                    <a:srgbClr val="ffffff"/>
                  </a:solidFill>
                </a:uFill>
                <a:latin typeface="Georgia"/>
              </a:rPr>
              <a:t>1.</a:t>
            </a:r>
            <a:r>
              <a:rPr b="0" lang="ru-RU" sz="1000" spc="-1" strike="noStrike">
                <a:solidFill>
                  <a:srgbClr val="000000"/>
                </a:solidFill>
                <a:uFill>
                  <a:solidFill>
                    <a:srgbClr val="ffffff"/>
                  </a:solidFill>
                </a:uFill>
                <a:latin typeface="Georgia"/>
              </a:rPr>
              <a:t> </a:t>
            </a:r>
            <a:r>
              <a:rPr b="1" lang="ru-RU" sz="1000" spc="-1" strike="noStrike">
                <a:solidFill>
                  <a:srgbClr val="000000"/>
                </a:solidFill>
                <a:uFill>
                  <a:solidFill>
                    <a:srgbClr val="ffffff"/>
                  </a:solidFill>
                </a:uFill>
                <a:latin typeface="Georgia"/>
              </a:rPr>
              <a:t>Свидетельством о государственной регистрации права собственности</a:t>
            </a:r>
            <a:r>
              <a:rPr b="0" lang="ru-RU" sz="1000" spc="-1" strike="noStrike">
                <a:solidFill>
                  <a:srgbClr val="000000"/>
                </a:solidFill>
                <a:uFill>
                  <a:solidFill>
                    <a:srgbClr val="ffffff"/>
                  </a:solidFill>
                </a:uFill>
                <a:latin typeface="Georgia"/>
              </a:rPr>
              <a:t>, в случае если помещение является собственностью юридического лица; </a:t>
            </a:r>
            <a:endParaRPr b="0" lang="ru-RU" sz="1800" spc="-1" strike="noStrike">
              <a:solidFill>
                <a:srgbClr val="000000"/>
              </a:solidFill>
              <a:uFill>
                <a:solidFill>
                  <a:srgbClr val="ffffff"/>
                </a:solidFill>
              </a:uFill>
              <a:latin typeface="Arial"/>
            </a:endParaRPr>
          </a:p>
          <a:p>
            <a:pPr algn="ctr">
              <a:lnSpc>
                <a:spcPct val="100000"/>
              </a:lnSpc>
            </a:pPr>
            <a:r>
              <a:rPr b="1" lang="ru-RU" sz="1000" spc="-1" strike="noStrike">
                <a:solidFill>
                  <a:srgbClr val="000000"/>
                </a:solidFill>
                <a:uFill>
                  <a:solidFill>
                    <a:srgbClr val="ffffff"/>
                  </a:solidFill>
                </a:uFill>
                <a:latin typeface="Georgia"/>
              </a:rPr>
              <a:t>2. Договором аренды</a:t>
            </a:r>
            <a:r>
              <a:rPr b="0" lang="ru-RU" sz="1000" spc="-1" strike="noStrike">
                <a:solidFill>
                  <a:srgbClr val="000000"/>
                </a:solidFill>
                <a:uFill>
                  <a:solidFill>
                    <a:srgbClr val="ffffff"/>
                  </a:solidFill>
                </a:uFill>
                <a:latin typeface="Georgia"/>
              </a:rPr>
              <a:t>, заключенным на срок более 1 года и зарегистрирован в Едином государственном реестре недвижимости; </a:t>
            </a:r>
            <a:endParaRPr b="0" lang="ru-RU" sz="1800" spc="-1" strike="noStrike">
              <a:solidFill>
                <a:srgbClr val="000000"/>
              </a:solidFill>
              <a:uFill>
                <a:solidFill>
                  <a:srgbClr val="ffffff"/>
                </a:solidFill>
              </a:uFill>
              <a:latin typeface="Arial"/>
            </a:endParaRPr>
          </a:p>
          <a:p>
            <a:pPr algn="ctr">
              <a:lnSpc>
                <a:spcPct val="100000"/>
              </a:lnSpc>
            </a:pPr>
            <a:r>
              <a:rPr b="1" lang="ru-RU" sz="1000" spc="-1" strike="noStrike">
                <a:solidFill>
                  <a:srgbClr val="000000"/>
                </a:solidFill>
                <a:uFill>
                  <a:solidFill>
                    <a:srgbClr val="ffffff"/>
                  </a:solidFill>
                </a:uFill>
                <a:latin typeface="Georgia"/>
              </a:rPr>
              <a:t>3. Свидетельством о государственной регистрации права оперативного управления</a:t>
            </a:r>
            <a:r>
              <a:rPr b="0" lang="ru-RU" sz="1000" spc="-1" strike="noStrike">
                <a:solidFill>
                  <a:srgbClr val="000000"/>
                </a:solidFill>
                <a:uFill>
                  <a:solidFill>
                    <a:srgbClr val="ffffff"/>
                  </a:solidFill>
                </a:uFill>
                <a:latin typeface="Georgia"/>
              </a:rPr>
              <a:t>, в случае если передаваемое юр. лицу на владение, пользование и распоряжение помещение, принадлежит учреждению; </a:t>
            </a:r>
            <a:endParaRPr b="0" lang="ru-RU" sz="1800" spc="-1" strike="noStrike">
              <a:solidFill>
                <a:srgbClr val="000000"/>
              </a:solidFill>
              <a:uFill>
                <a:solidFill>
                  <a:srgbClr val="ffffff"/>
                </a:solidFill>
              </a:uFill>
              <a:latin typeface="Arial"/>
            </a:endParaRPr>
          </a:p>
          <a:p>
            <a:pPr algn="ctr">
              <a:lnSpc>
                <a:spcPct val="100000"/>
              </a:lnSpc>
            </a:pPr>
            <a:r>
              <a:rPr b="1" lang="ru-RU" sz="1000" spc="-1" strike="noStrike">
                <a:solidFill>
                  <a:srgbClr val="000000"/>
                </a:solidFill>
                <a:uFill>
                  <a:solidFill>
                    <a:srgbClr val="ffffff"/>
                  </a:solidFill>
                </a:uFill>
                <a:latin typeface="Georgia"/>
              </a:rPr>
              <a:t>4. Свидетельством о государственной регистрации права хозяйственного ведения,</a:t>
            </a:r>
            <a:r>
              <a:rPr b="0" lang="ru-RU" sz="1000" spc="-1" strike="noStrike">
                <a:solidFill>
                  <a:srgbClr val="000000"/>
                </a:solidFill>
                <a:uFill>
                  <a:solidFill>
                    <a:srgbClr val="ffffff"/>
                  </a:solidFill>
                </a:uFill>
                <a:latin typeface="Georgia"/>
              </a:rPr>
              <a:t> в случае если государственное или муниципальное унитарное предприятие, которому помещение принадлежит на праве хозяйственного ведения, передает его организации без права на распоряжение недвижимым имущество.</a:t>
            </a:r>
            <a:endParaRPr b="0" lang="ru-RU" sz="18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CustomShape 1"/>
          <p:cNvSpPr/>
          <p:nvPr/>
        </p:nvSpPr>
        <p:spPr>
          <a:xfrm>
            <a:off x="6510240" y="6572160"/>
            <a:ext cx="1353600" cy="285480"/>
          </a:xfrm>
          <a:prstGeom prst="rect">
            <a:avLst/>
          </a:prstGeom>
          <a:noFill/>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p:style>
      </p:sp>
      <p:sp>
        <p:nvSpPr>
          <p:cNvPr id="190" name="CustomShape 2"/>
          <p:cNvSpPr/>
          <p:nvPr/>
        </p:nvSpPr>
        <p:spPr>
          <a:xfrm>
            <a:off x="-720" y="0"/>
            <a:ext cx="3859560" cy="856800"/>
          </a:xfrm>
          <a:prstGeom prst="rect">
            <a:avLst/>
          </a:prstGeom>
          <a:solidFill>
            <a:srgbClr val="ff572f"/>
          </a:solidFill>
          <a:ln>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w="127000" h="63500"/>
          </a:sp3d>
        </p:spPr>
        <p:style>
          <a:lnRef idx="0"/>
          <a:fillRef idx="0"/>
          <a:effectRef idx="0"/>
          <a:fontRef idx="minor"/>
        </p:style>
        <p:txBody>
          <a:bodyPr lIns="90000" rIns="90000" tIns="45000" bIns="45000" anchor="ctr"/>
          <a:p>
            <a:pPr marL="743040" indent="-285480" algn="ctr">
              <a:lnSpc>
                <a:spcPct val="100000"/>
              </a:lnSpc>
            </a:pPr>
            <a:r>
              <a:rPr b="1" lang="ru-RU" sz="2000" spc="-1" strike="noStrike">
                <a:solidFill>
                  <a:srgbClr val="ffffff"/>
                </a:solidFill>
                <a:uFill>
                  <a:solidFill>
                    <a:srgbClr val="ffffff"/>
                  </a:solidFill>
                </a:uFill>
                <a:latin typeface="Georgia"/>
              </a:rPr>
              <a:t>Лицензионные</a:t>
            </a:r>
            <a:endParaRPr b="0" lang="ru-RU" sz="1800" spc="-1" strike="noStrike">
              <a:solidFill>
                <a:srgbClr val="000000"/>
              </a:solidFill>
              <a:uFill>
                <a:solidFill>
                  <a:srgbClr val="ffffff"/>
                </a:solidFill>
              </a:uFill>
              <a:latin typeface="Arial"/>
            </a:endParaRPr>
          </a:p>
          <a:p>
            <a:pPr marL="743040" indent="-285480" algn="ctr">
              <a:lnSpc>
                <a:spcPct val="100000"/>
              </a:lnSpc>
            </a:pPr>
            <a:r>
              <a:rPr b="1" lang="ru-RU" sz="2000" spc="-1" strike="noStrike">
                <a:solidFill>
                  <a:srgbClr val="ffffff"/>
                </a:solidFill>
                <a:uFill>
                  <a:solidFill>
                    <a:srgbClr val="ffffff"/>
                  </a:solidFill>
                </a:uFill>
                <a:latin typeface="Georgia"/>
              </a:rPr>
              <a:t>требования</a:t>
            </a:r>
            <a:endParaRPr b="0" lang="ru-RU" sz="1800" spc="-1" strike="noStrike">
              <a:solidFill>
                <a:srgbClr val="000000"/>
              </a:solidFill>
              <a:uFill>
                <a:solidFill>
                  <a:srgbClr val="ffffff"/>
                </a:solidFill>
              </a:uFill>
              <a:latin typeface="Arial"/>
            </a:endParaRPr>
          </a:p>
        </p:txBody>
      </p:sp>
      <p:sp>
        <p:nvSpPr>
          <p:cNvPr id="191" name="CustomShape 3"/>
          <p:cNvSpPr/>
          <p:nvPr/>
        </p:nvSpPr>
        <p:spPr>
          <a:xfrm>
            <a:off x="8610480" y="6372360"/>
            <a:ext cx="533160" cy="364680"/>
          </a:xfrm>
          <a:prstGeom prst="rect">
            <a:avLst/>
          </a:prstGeom>
          <a:solidFill>
            <a:schemeClr val="accent1">
              <a:lumMod val="75000"/>
            </a:schemeClr>
          </a:solidFill>
          <a:ln>
            <a:noFill/>
          </a:ln>
        </p:spPr>
        <p:style>
          <a:lnRef idx="0"/>
          <a:fillRef idx="0"/>
          <a:effectRef idx="0"/>
          <a:fontRef idx="minor"/>
        </p:style>
        <p:txBody>
          <a:bodyPr lIns="90000" rIns="90000" tIns="45000" bIns="45000" anchor="ctr"/>
          <a:p>
            <a:pPr algn="r">
              <a:lnSpc>
                <a:spcPct val="100000"/>
              </a:lnSpc>
            </a:pPr>
            <a:fld id="{E0932E05-EFFF-49ED-9E84-B99C4CEDE0DF}" type="slidenum">
              <a:rPr b="1" lang="ru-RU" sz="1600" spc="-1" strike="noStrike">
                <a:solidFill>
                  <a:srgbClr val="ffffff"/>
                </a:solidFill>
                <a:uFill>
                  <a:solidFill>
                    <a:srgbClr val="ffffff"/>
                  </a:solidFill>
                </a:uFill>
                <a:latin typeface="Calibri"/>
              </a:rPr>
              <a:t>&lt;номер&gt;</a:t>
            </a:fld>
            <a:endParaRPr b="0" lang="ru-RU" sz="1800" spc="-1" strike="noStrike">
              <a:solidFill>
                <a:srgbClr val="000000"/>
              </a:solidFill>
              <a:uFill>
                <a:solidFill>
                  <a:srgbClr val="ffffff"/>
                </a:solidFill>
              </a:uFill>
              <a:latin typeface="Arial"/>
            </a:endParaRPr>
          </a:p>
        </p:txBody>
      </p:sp>
      <p:sp>
        <p:nvSpPr>
          <p:cNvPr id="192" name="CustomShape 4"/>
          <p:cNvSpPr/>
          <p:nvPr/>
        </p:nvSpPr>
        <p:spPr>
          <a:xfrm>
            <a:off x="320760" y="1208520"/>
            <a:ext cx="3538440" cy="1064520"/>
          </a:xfrm>
          <a:prstGeom prst="rect">
            <a:avLst/>
          </a:prstGeom>
          <a:solidFill>
            <a:srgbClr val="ff714f"/>
          </a:solidFill>
          <a:ln>
            <a:round/>
          </a:ln>
          <a:effectLst>
            <a:outerShdw blurRad="38100" dir="5400000" dist="25400" rotWithShape="0">
              <a:srgbClr val="000000">
                <a:alpha val="40000"/>
              </a:srgbClr>
            </a:outerShdw>
          </a:effectLst>
        </p:spPr>
        <p:style>
          <a:lnRef idx="1">
            <a:schemeClr val="accent3"/>
          </a:lnRef>
          <a:fillRef idx="2">
            <a:schemeClr val="accent3"/>
          </a:fillRef>
          <a:effectRef idx="1">
            <a:schemeClr val="accent3"/>
          </a:effectRef>
          <a:fontRef idx="minor"/>
        </p:style>
        <p:txBody>
          <a:bodyPr lIns="90000" rIns="90000" tIns="45000" bIns="45000"/>
          <a:p>
            <a:pPr algn="ctr">
              <a:lnSpc>
                <a:spcPct val="100000"/>
              </a:lnSpc>
            </a:pPr>
            <a:r>
              <a:rPr b="1" lang="ru-RU" sz="2400" spc="-1" strike="noStrike">
                <a:solidFill>
                  <a:srgbClr val="000000"/>
                </a:solidFill>
                <a:uFill>
                  <a:solidFill>
                    <a:srgbClr val="ffffff"/>
                  </a:solidFill>
                </a:uFill>
                <a:latin typeface="Wingdings"/>
              </a:rPr>
              <a:t></a:t>
            </a:r>
            <a:r>
              <a:rPr b="1" lang="ru-RU" sz="2400" spc="-1" strike="noStrike">
                <a:solidFill>
                  <a:srgbClr val="000000"/>
                </a:solidFill>
                <a:uFill>
                  <a:solidFill>
                    <a:srgbClr val="ffffff"/>
                  </a:solidFill>
                </a:uFill>
                <a:latin typeface="Georgia"/>
              </a:rPr>
              <a:t> </a:t>
            </a:r>
            <a:r>
              <a:rPr b="0" lang="ru-RU" sz="1600" spc="-1" strike="noStrike">
                <a:solidFill>
                  <a:srgbClr val="000000"/>
                </a:solidFill>
                <a:uFill>
                  <a:solidFill>
                    <a:srgbClr val="ffffff"/>
                  </a:solidFill>
                </a:uFill>
                <a:latin typeface="Georgia"/>
              </a:rPr>
              <a:t>Запрещена продажа алкоголя в нестационарных торговых объектах</a:t>
            </a:r>
            <a:endParaRPr b="0" lang="ru-RU" sz="1800" spc="-1" strike="noStrike">
              <a:solidFill>
                <a:srgbClr val="000000"/>
              </a:solidFill>
              <a:uFill>
                <a:solidFill>
                  <a:srgbClr val="ffffff"/>
                </a:solidFill>
              </a:uFill>
              <a:latin typeface="Arial"/>
            </a:endParaRPr>
          </a:p>
          <a:p>
            <a:pPr algn="ctr">
              <a:lnSpc>
                <a:spcPct val="100000"/>
              </a:lnSpc>
            </a:pPr>
            <a:endParaRPr b="0" lang="ru-RU" sz="1800" spc="-1" strike="noStrike">
              <a:solidFill>
                <a:srgbClr val="000000"/>
              </a:solidFill>
              <a:uFill>
                <a:solidFill>
                  <a:srgbClr val="ffffff"/>
                </a:solidFill>
              </a:uFill>
              <a:latin typeface="Arial"/>
            </a:endParaRPr>
          </a:p>
        </p:txBody>
      </p:sp>
      <p:sp>
        <p:nvSpPr>
          <p:cNvPr id="193" name="CustomShape 5"/>
          <p:cNvSpPr/>
          <p:nvPr/>
        </p:nvSpPr>
        <p:spPr>
          <a:xfrm>
            <a:off x="3955320" y="1193760"/>
            <a:ext cx="4817520" cy="942840"/>
          </a:xfrm>
          <a:prstGeom prst="rect">
            <a:avLst/>
          </a:prstGeom>
          <a:ln>
            <a:round/>
          </a:ln>
          <a:effectLst>
            <a:outerShdw blurRad="38100" dir="5400000" dist="2540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p>
            <a:pPr>
              <a:lnSpc>
                <a:spcPct val="100000"/>
              </a:lnSpc>
            </a:pPr>
            <a:r>
              <a:rPr b="0" lang="ru-RU" sz="1400" spc="-1" strike="noStrike">
                <a:solidFill>
                  <a:srgbClr val="000000"/>
                </a:solidFill>
                <a:uFill>
                  <a:solidFill>
                    <a:srgbClr val="ffffff"/>
                  </a:solidFill>
                </a:uFill>
                <a:latin typeface="Georgia"/>
              </a:rPr>
              <a:t>Выявлено нарушение подпункт 9 </a:t>
            </a:r>
            <a:r>
              <a:rPr b="1" lang="ru-RU" sz="1400" spc="-1" strike="noStrike">
                <a:solidFill>
                  <a:srgbClr val="000000"/>
                </a:solidFill>
                <a:uFill>
                  <a:solidFill>
                    <a:srgbClr val="ffffff"/>
                  </a:solidFill>
                </a:uFill>
                <a:latin typeface="Georgia"/>
              </a:rPr>
              <a:t>пункта 1 статьи 16 </a:t>
            </a:r>
            <a:r>
              <a:rPr b="0" lang="ru-RU" sz="1400" spc="-1" strike="noStrike">
                <a:solidFill>
                  <a:srgbClr val="000000"/>
                </a:solidFill>
                <a:uFill>
                  <a:solidFill>
                    <a:srgbClr val="ffffff"/>
                  </a:solidFill>
                </a:uFill>
                <a:latin typeface="Georgia"/>
              </a:rPr>
              <a:t>Федерального закона № 171-ФЗ, </a:t>
            </a:r>
            <a:endParaRPr b="0" lang="ru-RU" sz="1800" spc="-1" strike="noStrike">
              <a:solidFill>
                <a:srgbClr val="000000"/>
              </a:solidFill>
              <a:uFill>
                <a:solidFill>
                  <a:srgbClr val="ffffff"/>
                </a:solidFill>
              </a:uFill>
              <a:latin typeface="Arial"/>
            </a:endParaRPr>
          </a:p>
          <a:p>
            <a:pPr>
              <a:lnSpc>
                <a:spcPct val="100000"/>
              </a:lnSpc>
            </a:pPr>
            <a:r>
              <a:rPr b="0" lang="ru-RU" sz="1400" spc="-1" strike="noStrike" u="sng">
                <a:solidFill>
                  <a:srgbClr val="000000"/>
                </a:solidFill>
                <a:uFill>
                  <a:solidFill>
                    <a:srgbClr val="ffffff"/>
                  </a:solidFill>
                </a:uFill>
                <a:latin typeface="Georgia"/>
              </a:rPr>
              <a:t>а именно продажа алкогольной продукции в нестационарных торговых объектах.</a:t>
            </a:r>
            <a:endParaRPr b="0" lang="ru-RU" sz="1800" spc="-1" strike="noStrike">
              <a:solidFill>
                <a:srgbClr val="000000"/>
              </a:solidFill>
              <a:uFill>
                <a:solidFill>
                  <a:srgbClr val="ffffff"/>
                </a:solidFill>
              </a:uFill>
              <a:latin typeface="Arial"/>
            </a:endParaRPr>
          </a:p>
        </p:txBody>
      </p:sp>
      <p:sp>
        <p:nvSpPr>
          <p:cNvPr id="194" name="CustomShape 6"/>
          <p:cNvSpPr/>
          <p:nvPr/>
        </p:nvSpPr>
        <p:spPr>
          <a:xfrm>
            <a:off x="3955320" y="2255760"/>
            <a:ext cx="4808160" cy="729720"/>
          </a:xfrm>
          <a:prstGeom prst="rect">
            <a:avLst/>
          </a:prstGeom>
          <a:ln>
            <a:round/>
          </a:ln>
          <a:effectLst>
            <a:outerShdw blurRad="38100" dir="5400000" dist="2540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p>
            <a:pPr>
              <a:lnSpc>
                <a:spcPct val="100000"/>
              </a:lnSpc>
            </a:pPr>
            <a:r>
              <a:rPr b="0" lang="ru-RU" sz="1400" spc="-1" strike="noStrike">
                <a:solidFill>
                  <a:srgbClr val="000000"/>
                </a:solidFill>
                <a:uFill>
                  <a:solidFill>
                    <a:srgbClr val="ffffff"/>
                  </a:solidFill>
                </a:uFill>
                <a:latin typeface="Georgia"/>
              </a:rPr>
              <a:t>НАПРИМЕР </a:t>
            </a:r>
            <a:r>
              <a:rPr b="0" lang="ru-RU" sz="1400" spc="-1" strike="noStrike">
                <a:solidFill>
                  <a:srgbClr val="000000"/>
                </a:solidFill>
                <a:uFill>
                  <a:solidFill>
                    <a:srgbClr val="ffffff"/>
                  </a:solidFill>
                </a:uFill>
                <a:latin typeface="Wingdings"/>
              </a:rPr>
              <a:t></a:t>
            </a:r>
            <a:r>
              <a:rPr b="0" lang="ru-RU" sz="1400" spc="-1" strike="noStrike">
                <a:solidFill>
                  <a:srgbClr val="000000"/>
                </a:solidFill>
                <a:uFill>
                  <a:solidFill>
                    <a:srgbClr val="ffffff"/>
                  </a:solidFill>
                </a:uFill>
                <a:latin typeface="Georgia"/>
              </a:rPr>
              <a:t> торговый объект является временным сооружением, не связанным с земельным участком фундаментом (в том числе передвижное сооружение).</a:t>
            </a:r>
            <a:endParaRPr b="0" lang="ru-RU" sz="1800" spc="-1" strike="noStrike">
              <a:solidFill>
                <a:srgbClr val="000000"/>
              </a:solidFill>
              <a:uFill>
                <a:solidFill>
                  <a:srgbClr val="ffffff"/>
                </a:solidFill>
              </a:uFill>
              <a:latin typeface="Arial"/>
            </a:endParaRPr>
          </a:p>
        </p:txBody>
      </p:sp>
      <p:sp>
        <p:nvSpPr>
          <p:cNvPr id="195" name="CustomShape 7"/>
          <p:cNvSpPr/>
          <p:nvPr/>
        </p:nvSpPr>
        <p:spPr>
          <a:xfrm>
            <a:off x="4085280" y="0"/>
            <a:ext cx="5058360" cy="856800"/>
          </a:xfrm>
          <a:prstGeom prst="rect">
            <a:avLst/>
          </a:prstGeom>
          <a:solidFill>
            <a:srgbClr val="376092"/>
          </a:solidFill>
          <a:ln>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w="127000" h="63500"/>
          </a:sp3d>
        </p:spPr>
        <p:style>
          <a:lnRef idx="0"/>
          <a:fillRef idx="0"/>
          <a:effectRef idx="0"/>
          <a:fontRef idx="minor"/>
        </p:style>
        <p:txBody>
          <a:bodyPr lIns="90000" rIns="90000" tIns="45000" bIns="45000" anchor="ctr"/>
          <a:p>
            <a:pPr marL="743040" indent="-285480" algn="ctr">
              <a:lnSpc>
                <a:spcPct val="100000"/>
              </a:lnSpc>
            </a:pPr>
            <a:r>
              <a:rPr b="1" lang="ru-RU" sz="2000" spc="-1" strike="noStrike">
                <a:solidFill>
                  <a:srgbClr val="ffffff"/>
                </a:solidFill>
                <a:uFill>
                  <a:solidFill>
                    <a:srgbClr val="ffffff"/>
                  </a:solidFill>
                </a:uFill>
                <a:latin typeface="Georgia"/>
              </a:rPr>
              <a:t>Типовые нарушения лицензионных требований</a:t>
            </a:r>
            <a:endParaRPr b="0" lang="ru-RU" sz="1800" spc="-1" strike="noStrike">
              <a:solidFill>
                <a:srgbClr val="000000"/>
              </a:solidFill>
              <a:uFill>
                <a:solidFill>
                  <a:srgbClr val="ffffff"/>
                </a:solidFill>
              </a:uFill>
              <a:latin typeface="Arial"/>
            </a:endParaRPr>
          </a:p>
        </p:txBody>
      </p:sp>
      <p:sp>
        <p:nvSpPr>
          <p:cNvPr id="196" name="CustomShape 8"/>
          <p:cNvSpPr/>
          <p:nvPr/>
        </p:nvSpPr>
        <p:spPr>
          <a:xfrm>
            <a:off x="335160" y="5002200"/>
            <a:ext cx="8274960" cy="1155960"/>
          </a:xfrm>
          <a:prstGeom prst="rect">
            <a:avLst/>
          </a:prstGeom>
          <a:ln>
            <a:round/>
          </a:ln>
          <a:effectLst>
            <a:outerShdw blurRad="38100" dir="5400000" dist="25400" rotWithShape="0">
              <a:srgbClr val="000000">
                <a:alpha val="40000"/>
              </a:srgbClr>
            </a:outerShdw>
          </a:effectLst>
        </p:spPr>
        <p:style>
          <a:lnRef idx="1">
            <a:schemeClr val="accent3"/>
          </a:lnRef>
          <a:fillRef idx="2">
            <a:schemeClr val="accent3"/>
          </a:fillRef>
          <a:effectRef idx="1">
            <a:schemeClr val="accent3"/>
          </a:effectRef>
          <a:fontRef idx="minor"/>
        </p:style>
        <p:txBody>
          <a:bodyPr lIns="90000" rIns="90000" tIns="45000" bIns="45000"/>
          <a:p>
            <a:pPr marL="285840" indent="-285480" algn="ctr">
              <a:lnSpc>
                <a:spcPct val="100000"/>
              </a:lnSpc>
              <a:buClr>
                <a:srgbClr val="c00000"/>
              </a:buClr>
              <a:buFont typeface="Wingdings 2" charset="2"/>
              <a:buChar char=""/>
            </a:pPr>
            <a:r>
              <a:rPr b="0" lang="ru-RU" sz="1400" spc="-1" strike="noStrike">
                <a:solidFill>
                  <a:srgbClr val="c00000"/>
                </a:solidFill>
                <a:uFill>
                  <a:solidFill>
                    <a:srgbClr val="ffffff"/>
                  </a:solidFill>
                </a:uFill>
                <a:latin typeface="Georgia"/>
              </a:rPr>
              <a:t>Выполнение лицензионных требований</a:t>
            </a:r>
            <a:r>
              <a:rPr b="0" lang="ru-RU" sz="1400" spc="-1" strike="noStrike">
                <a:solidFill>
                  <a:srgbClr val="000000"/>
                </a:solidFill>
                <a:uFill>
                  <a:solidFill>
                    <a:srgbClr val="ffffff"/>
                  </a:solidFill>
                </a:uFill>
                <a:latin typeface="Georgia"/>
              </a:rPr>
              <a:t>: </a:t>
            </a:r>
            <a:endParaRPr b="0" lang="ru-RU" sz="1800" spc="-1" strike="noStrike">
              <a:solidFill>
                <a:srgbClr val="000000"/>
              </a:solidFill>
              <a:uFill>
                <a:solidFill>
                  <a:srgbClr val="ffffff"/>
                </a:solidFill>
              </a:uFill>
              <a:latin typeface="Arial"/>
            </a:endParaRPr>
          </a:p>
          <a:p>
            <a:pPr algn="ctr">
              <a:lnSpc>
                <a:spcPct val="100000"/>
              </a:lnSpc>
            </a:pPr>
            <a:r>
              <a:rPr b="0" lang="ru-RU" sz="1400" spc="-1" strike="noStrike">
                <a:solidFill>
                  <a:srgbClr val="000000"/>
                </a:solidFill>
                <a:uFill>
                  <a:solidFill>
                    <a:srgbClr val="ffffff"/>
                  </a:solidFill>
                </a:uFill>
                <a:latin typeface="Georgia"/>
              </a:rPr>
              <a:t>При проведении проверки по заявлению о выдаче лицензии на алкоголь, лицензирующий орган будет устанавливать, </a:t>
            </a:r>
            <a:r>
              <a:rPr b="1" lang="ru-RU" sz="1400" spc="-1" strike="noStrike">
                <a:solidFill>
                  <a:srgbClr val="000000"/>
                </a:solidFill>
                <a:uFill>
                  <a:solidFill>
                    <a:srgbClr val="ffffff"/>
                  </a:solidFill>
                </a:uFill>
                <a:latin typeface="Georgia"/>
              </a:rPr>
              <a:t>соответствует ли ваш магазин требованиям стационарности</a:t>
            </a:r>
            <a:r>
              <a:rPr b="0" lang="ru-RU" sz="1400" spc="-1" strike="noStrike">
                <a:solidFill>
                  <a:srgbClr val="000000"/>
                </a:solidFill>
                <a:uFill>
                  <a:solidFill>
                    <a:srgbClr val="ffffff"/>
                  </a:solidFill>
                </a:uFill>
                <a:latin typeface="Georgia"/>
              </a:rPr>
              <a:t>, т.е. </a:t>
            </a:r>
            <a:r>
              <a:rPr b="0" lang="ru-RU" sz="1400" spc="-1" strike="noStrike" u="sng">
                <a:solidFill>
                  <a:srgbClr val="000000"/>
                </a:solidFill>
                <a:uFill>
                  <a:solidFill>
                    <a:srgbClr val="ffffff"/>
                  </a:solidFill>
                </a:uFill>
                <a:latin typeface="Georgia"/>
              </a:rPr>
              <a:t>прочно связано фундаментом с земельным участком, подсоединено к инженерным коммуникациям и внесено в Единый государственный реестр недвижимости.</a:t>
            </a:r>
            <a:endParaRPr b="0" lang="ru-RU" sz="1800" spc="-1" strike="noStrike">
              <a:solidFill>
                <a:srgbClr val="000000"/>
              </a:solidFill>
              <a:uFill>
                <a:solidFill>
                  <a:srgbClr val="ffffff"/>
                </a:solidFill>
              </a:uFill>
              <a:latin typeface="Arial"/>
            </a:endParaRPr>
          </a:p>
        </p:txBody>
      </p:sp>
      <p:pic>
        <p:nvPicPr>
          <p:cNvPr id="197" name="Picture 2" descr=""/>
          <p:cNvPicPr/>
          <p:nvPr/>
        </p:nvPicPr>
        <p:blipFill>
          <a:blip r:embed="rId1"/>
          <a:srcRect l="10533" t="0" r="15240" b="0"/>
          <a:stretch/>
        </p:blipFill>
        <p:spPr>
          <a:xfrm>
            <a:off x="3411000" y="3302280"/>
            <a:ext cx="1883880" cy="1411560"/>
          </a:xfrm>
          <a:prstGeom prst="rect">
            <a:avLst/>
          </a:prstGeom>
          <a:ln>
            <a:noFill/>
          </a:ln>
        </p:spPr>
      </p:pic>
      <p:pic>
        <p:nvPicPr>
          <p:cNvPr id="198" name="Picture 6" descr=""/>
          <p:cNvPicPr/>
          <p:nvPr/>
        </p:nvPicPr>
        <p:blipFill>
          <a:blip r:embed="rId2"/>
          <a:stretch/>
        </p:blipFill>
        <p:spPr>
          <a:xfrm>
            <a:off x="5929200" y="3211200"/>
            <a:ext cx="2680920" cy="1790640"/>
          </a:xfrm>
          <a:prstGeom prst="rect">
            <a:avLst/>
          </a:prstGeom>
          <a:ln>
            <a:noFill/>
          </a:ln>
        </p:spPr>
      </p:pic>
      <p:pic>
        <p:nvPicPr>
          <p:cNvPr id="199" name="Picture 8" descr=""/>
          <p:cNvPicPr/>
          <p:nvPr/>
        </p:nvPicPr>
        <p:blipFill>
          <a:blip r:embed="rId3"/>
          <a:stretch/>
        </p:blipFill>
        <p:spPr>
          <a:xfrm>
            <a:off x="335160" y="2454120"/>
            <a:ext cx="2664360" cy="177624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CustomShape 1"/>
          <p:cNvSpPr/>
          <p:nvPr/>
        </p:nvSpPr>
        <p:spPr>
          <a:xfrm>
            <a:off x="6510240" y="6572160"/>
            <a:ext cx="1353600" cy="285480"/>
          </a:xfrm>
          <a:prstGeom prst="rect">
            <a:avLst/>
          </a:prstGeom>
          <a:noFill/>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p:style>
      </p:sp>
      <p:sp>
        <p:nvSpPr>
          <p:cNvPr id="201" name="CustomShape 2"/>
          <p:cNvSpPr/>
          <p:nvPr/>
        </p:nvSpPr>
        <p:spPr>
          <a:xfrm>
            <a:off x="-720" y="0"/>
            <a:ext cx="9143640" cy="856800"/>
          </a:xfrm>
          <a:prstGeom prst="rect">
            <a:avLst/>
          </a:prstGeom>
          <a:solidFill>
            <a:srgbClr val="376092"/>
          </a:solidFill>
          <a:ln>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w="127000" h="63500"/>
          </a:sp3d>
        </p:spPr>
        <p:style>
          <a:lnRef idx="0"/>
          <a:fillRef idx="0"/>
          <a:effectRef idx="0"/>
          <a:fontRef idx="minor"/>
        </p:style>
        <p:txBody>
          <a:bodyPr lIns="90000" rIns="90000" tIns="45000" bIns="45000" anchor="ctr"/>
          <a:p>
            <a:pPr marL="343080" indent="-342720" algn="ctr">
              <a:lnSpc>
                <a:spcPct val="100000"/>
              </a:lnSpc>
            </a:pPr>
            <a:r>
              <a:rPr b="1" lang="ru-RU" sz="2000" spc="-1" strike="noStrike">
                <a:solidFill>
                  <a:srgbClr val="ffffff"/>
                </a:solidFill>
                <a:uFill>
                  <a:solidFill>
                    <a:srgbClr val="ffffff"/>
                  </a:solidFill>
                </a:uFill>
                <a:latin typeface="Georgia"/>
              </a:rPr>
              <a:t>Типовые нарушения </a:t>
            </a:r>
            <a:r>
              <a:rPr b="0" lang="ru-RU" sz="2000" spc="-1" strike="noStrike">
                <a:solidFill>
                  <a:srgbClr val="ffffff"/>
                </a:solidFill>
                <a:uFill>
                  <a:solidFill>
                    <a:srgbClr val="ffffff"/>
                  </a:solidFill>
                </a:uFill>
                <a:latin typeface="Georgia"/>
              </a:rPr>
              <a:t>лицензионных требований </a:t>
            </a:r>
            <a:endParaRPr b="0" lang="ru-RU" sz="1800" spc="-1" strike="noStrike">
              <a:solidFill>
                <a:srgbClr val="000000"/>
              </a:solidFill>
              <a:uFill>
                <a:solidFill>
                  <a:srgbClr val="ffffff"/>
                </a:solidFill>
              </a:uFill>
              <a:latin typeface="Arial"/>
            </a:endParaRPr>
          </a:p>
          <a:p>
            <a:pPr marL="343080" indent="-342720" algn="ctr">
              <a:lnSpc>
                <a:spcPct val="100000"/>
              </a:lnSpc>
            </a:pPr>
            <a:r>
              <a:rPr b="0" lang="ru-RU" sz="2000" spc="-1" strike="noStrike">
                <a:solidFill>
                  <a:srgbClr val="ffffff"/>
                </a:solidFill>
                <a:uFill>
                  <a:solidFill>
                    <a:srgbClr val="ffffff"/>
                  </a:solidFill>
                </a:uFill>
                <a:latin typeface="Georgia"/>
              </a:rPr>
              <a:t>розничной продажи алкогольной продукции</a:t>
            </a:r>
            <a:endParaRPr b="0" lang="ru-RU" sz="1800" spc="-1" strike="noStrike">
              <a:solidFill>
                <a:srgbClr val="000000"/>
              </a:solidFill>
              <a:uFill>
                <a:solidFill>
                  <a:srgbClr val="ffffff"/>
                </a:solidFill>
              </a:uFill>
              <a:latin typeface="Arial"/>
            </a:endParaRPr>
          </a:p>
        </p:txBody>
      </p:sp>
      <p:sp>
        <p:nvSpPr>
          <p:cNvPr id="202" name="CustomShape 3"/>
          <p:cNvSpPr/>
          <p:nvPr/>
        </p:nvSpPr>
        <p:spPr>
          <a:xfrm>
            <a:off x="8610480" y="6372360"/>
            <a:ext cx="533160" cy="364680"/>
          </a:xfrm>
          <a:prstGeom prst="rect">
            <a:avLst/>
          </a:prstGeom>
          <a:solidFill>
            <a:schemeClr val="accent1">
              <a:lumMod val="75000"/>
            </a:schemeClr>
          </a:solidFill>
          <a:ln>
            <a:noFill/>
          </a:ln>
        </p:spPr>
        <p:style>
          <a:lnRef idx="0"/>
          <a:fillRef idx="0"/>
          <a:effectRef idx="0"/>
          <a:fontRef idx="minor"/>
        </p:style>
        <p:txBody>
          <a:bodyPr lIns="90000" rIns="90000" tIns="45000" bIns="45000" anchor="ctr"/>
          <a:p>
            <a:pPr algn="r">
              <a:lnSpc>
                <a:spcPct val="100000"/>
              </a:lnSpc>
            </a:pPr>
            <a:fld id="{03DD1DC6-BA69-4A9C-9F24-BE3019CFFF31}" type="slidenum">
              <a:rPr b="1" lang="ru-RU" sz="1600" spc="-1" strike="noStrike">
                <a:solidFill>
                  <a:srgbClr val="ffffff"/>
                </a:solidFill>
                <a:uFill>
                  <a:solidFill>
                    <a:srgbClr val="ffffff"/>
                  </a:solidFill>
                </a:uFill>
                <a:latin typeface="Calibri"/>
              </a:rPr>
              <a:t>&lt;номер&gt;</a:t>
            </a:fld>
            <a:endParaRPr b="0" lang="ru-RU" sz="1800" spc="-1" strike="noStrike">
              <a:solidFill>
                <a:srgbClr val="000000"/>
              </a:solidFill>
              <a:uFill>
                <a:solidFill>
                  <a:srgbClr val="ffffff"/>
                </a:solidFill>
              </a:uFill>
              <a:latin typeface="Arial"/>
            </a:endParaRPr>
          </a:p>
        </p:txBody>
      </p:sp>
      <p:sp>
        <p:nvSpPr>
          <p:cNvPr id="203" name="CustomShape 4"/>
          <p:cNvSpPr/>
          <p:nvPr/>
        </p:nvSpPr>
        <p:spPr>
          <a:xfrm>
            <a:off x="320760" y="1236600"/>
            <a:ext cx="8461440" cy="456120"/>
          </a:xfrm>
          <a:prstGeom prst="rect">
            <a:avLst/>
          </a:prstGeom>
          <a:solidFill>
            <a:srgbClr val="ff714f"/>
          </a:solidFill>
          <a:ln>
            <a:round/>
          </a:ln>
          <a:effectLst>
            <a:outerShdw blurRad="38100" dir="5400000" dist="25400" rotWithShape="0">
              <a:srgbClr val="000000">
                <a:alpha val="40000"/>
              </a:srgbClr>
            </a:outerShdw>
          </a:effectLst>
        </p:spPr>
        <p:style>
          <a:lnRef idx="1">
            <a:schemeClr val="accent3"/>
          </a:lnRef>
          <a:fillRef idx="2">
            <a:schemeClr val="accent3"/>
          </a:fillRef>
          <a:effectRef idx="1">
            <a:schemeClr val="accent3"/>
          </a:effectRef>
          <a:fontRef idx="minor"/>
        </p:style>
        <p:txBody>
          <a:bodyPr lIns="90000" rIns="90000" tIns="45000" bIns="45000"/>
          <a:p>
            <a:pPr algn="ctr">
              <a:lnSpc>
                <a:spcPct val="100000"/>
              </a:lnSpc>
            </a:pPr>
            <a:r>
              <a:rPr b="1" lang="ru-RU" sz="2400" spc="-1" strike="noStrike">
                <a:solidFill>
                  <a:srgbClr val="000000"/>
                </a:solidFill>
                <a:uFill>
                  <a:solidFill>
                    <a:srgbClr val="ffffff"/>
                  </a:solidFill>
                </a:uFill>
                <a:latin typeface="Wingdings"/>
              </a:rPr>
              <a:t></a:t>
            </a:r>
            <a:r>
              <a:rPr b="0" lang="ru-RU" sz="1500" spc="-1" strike="noStrike">
                <a:solidFill>
                  <a:srgbClr val="000000"/>
                </a:solidFill>
                <a:uFill>
                  <a:solidFill>
                    <a:srgbClr val="ffffff"/>
                  </a:solidFill>
                </a:uFill>
                <a:latin typeface="Georgia"/>
              </a:rPr>
              <a:t>Непредставление в установленный срок </a:t>
            </a:r>
            <a:r>
              <a:rPr b="1" lang="ru-RU" sz="1500" spc="-1" strike="noStrike">
                <a:solidFill>
                  <a:srgbClr val="000000"/>
                </a:solidFill>
                <a:uFill>
                  <a:solidFill>
                    <a:srgbClr val="ffffff"/>
                  </a:solidFill>
                </a:uFill>
                <a:latin typeface="Georgia"/>
              </a:rPr>
              <a:t>заявления о переоформлении лицензии</a:t>
            </a:r>
            <a:endParaRPr b="0" lang="ru-RU" sz="1800" spc="-1" strike="noStrike">
              <a:solidFill>
                <a:srgbClr val="000000"/>
              </a:solidFill>
              <a:uFill>
                <a:solidFill>
                  <a:srgbClr val="ffffff"/>
                </a:solidFill>
              </a:uFill>
              <a:latin typeface="Arial"/>
            </a:endParaRPr>
          </a:p>
        </p:txBody>
      </p:sp>
      <p:sp>
        <p:nvSpPr>
          <p:cNvPr id="204" name="CustomShape 5"/>
          <p:cNvSpPr/>
          <p:nvPr/>
        </p:nvSpPr>
        <p:spPr>
          <a:xfrm>
            <a:off x="320760" y="1848960"/>
            <a:ext cx="3985200" cy="4289040"/>
          </a:xfrm>
          <a:prstGeom prst="rect">
            <a:avLst/>
          </a:prstGeom>
          <a:solidFill>
            <a:srgbClr val="ff896d"/>
          </a:solidFill>
          <a:ln>
            <a:round/>
          </a:ln>
          <a:effectLst>
            <a:outerShdw blurRad="38100" dir="5400000" dist="2540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p>
            <a:pPr>
              <a:lnSpc>
                <a:spcPct val="100000"/>
              </a:lnSpc>
            </a:pPr>
            <a:r>
              <a:rPr b="0" lang="ru-RU" sz="2400" spc="-1" strike="noStrike">
                <a:solidFill>
                  <a:srgbClr val="000000"/>
                </a:solidFill>
                <a:uFill>
                  <a:solidFill>
                    <a:srgbClr val="ffffff"/>
                  </a:solidFill>
                </a:uFill>
                <a:latin typeface="Wingdings 2"/>
              </a:rPr>
              <a:t></a:t>
            </a:r>
            <a:r>
              <a:rPr b="0" lang="ru-RU" sz="1200" spc="-1" strike="noStrike">
                <a:solidFill>
                  <a:srgbClr val="000000"/>
                </a:solidFill>
                <a:uFill>
                  <a:solidFill>
                    <a:srgbClr val="ffffff"/>
                  </a:solidFill>
                </a:uFill>
                <a:latin typeface="Georgia"/>
              </a:rPr>
              <a:t> </a:t>
            </a:r>
            <a:r>
              <a:rPr b="0" lang="ru-RU" sz="1200" spc="-1" strike="noStrike">
                <a:solidFill>
                  <a:srgbClr val="000000"/>
                </a:solidFill>
                <a:uFill>
                  <a:solidFill>
                    <a:srgbClr val="ffffff"/>
                  </a:solidFill>
                </a:uFill>
                <a:latin typeface="Georgia"/>
              </a:rPr>
              <a:t>В соответствии с пунктом 12 статьи 19 Федерального закона № 171-ФЗ, </a:t>
            </a:r>
            <a:r>
              <a:rPr b="1" lang="ru-RU" sz="1200" spc="-1" strike="noStrike">
                <a:solidFill>
                  <a:srgbClr val="000000"/>
                </a:solidFill>
                <a:uFill>
                  <a:solidFill>
                    <a:srgbClr val="ffffff"/>
                  </a:solidFill>
                </a:uFill>
                <a:latin typeface="Georgia"/>
              </a:rPr>
              <a:t>лицензия подлежит переоформлению</a:t>
            </a:r>
            <a:r>
              <a:rPr b="0" lang="ru-RU" sz="1200" spc="-1" strike="noStrike">
                <a:solidFill>
                  <a:srgbClr val="000000"/>
                </a:solidFill>
                <a:uFill>
                  <a:solidFill>
                    <a:srgbClr val="ffffff"/>
                  </a:solidFill>
                </a:uFill>
                <a:latin typeface="Georgia"/>
              </a:rPr>
              <a:t>, </a:t>
            </a:r>
            <a:r>
              <a:rPr b="0" lang="ru-RU" sz="1200" spc="-1" strike="noStrike" u="sng">
                <a:solidFill>
                  <a:srgbClr val="000000"/>
                </a:solidFill>
                <a:uFill>
                  <a:solidFill>
                    <a:srgbClr val="ffffff"/>
                  </a:solidFill>
                </a:uFill>
                <a:latin typeface="Georgia"/>
              </a:rPr>
              <a:t>в случае</a:t>
            </a:r>
            <a:r>
              <a:rPr b="0" lang="ru-RU" sz="1200" spc="-1" strike="noStrike">
                <a:solidFill>
                  <a:srgbClr val="000000"/>
                </a:solidFill>
                <a:uFill>
                  <a:solidFill>
                    <a:srgbClr val="ffffff"/>
                  </a:solidFill>
                </a:uFill>
                <a:latin typeface="Georgia"/>
              </a:rPr>
              <a:t>:</a:t>
            </a:r>
            <a:endParaRPr b="0" lang="ru-RU" sz="1800" spc="-1" strike="noStrike">
              <a:solidFill>
                <a:srgbClr val="000000"/>
              </a:solidFill>
              <a:uFill>
                <a:solidFill>
                  <a:srgbClr val="ffffff"/>
                </a:solidFill>
              </a:uFill>
              <a:latin typeface="Arial"/>
            </a:endParaRPr>
          </a:p>
          <a:p>
            <a:pPr>
              <a:lnSpc>
                <a:spcPct val="100000"/>
              </a:lnSpc>
            </a:pPr>
            <a:r>
              <a:rPr b="0" lang="ru-RU" sz="1200" spc="-1" strike="noStrike">
                <a:solidFill>
                  <a:srgbClr val="000000"/>
                </a:solidFill>
                <a:uFill>
                  <a:solidFill>
                    <a:srgbClr val="ffffff"/>
                  </a:solidFill>
                </a:uFill>
                <a:latin typeface="Georgia"/>
              </a:rPr>
              <a:t> </a:t>
            </a:r>
            <a:r>
              <a:rPr b="0" i="1" lang="ru-RU" sz="1200" spc="-1" strike="noStrike">
                <a:solidFill>
                  <a:srgbClr val="000000"/>
                </a:solidFill>
                <a:uFill>
                  <a:solidFill>
                    <a:srgbClr val="ffffff"/>
                  </a:solidFill>
                </a:uFill>
                <a:latin typeface="Georgia"/>
              </a:rPr>
              <a:t>- изменения </a:t>
            </a:r>
            <a:r>
              <a:rPr b="1" i="1" lang="ru-RU" sz="1200" spc="-1" strike="noStrike">
                <a:solidFill>
                  <a:srgbClr val="000000"/>
                </a:solidFill>
                <a:uFill>
                  <a:solidFill>
                    <a:srgbClr val="ffffff"/>
                  </a:solidFill>
                </a:uFill>
                <a:latin typeface="Georgia"/>
              </a:rPr>
              <a:t>наименования лицензиата </a:t>
            </a:r>
            <a:endParaRPr b="0" lang="ru-RU" sz="1800" spc="-1" strike="noStrike">
              <a:solidFill>
                <a:srgbClr val="000000"/>
              </a:solidFill>
              <a:uFill>
                <a:solidFill>
                  <a:srgbClr val="ffffff"/>
                </a:solidFill>
              </a:uFill>
              <a:latin typeface="Arial"/>
            </a:endParaRPr>
          </a:p>
          <a:p>
            <a:pPr>
              <a:lnSpc>
                <a:spcPct val="100000"/>
              </a:lnSpc>
            </a:pPr>
            <a:r>
              <a:rPr b="0" i="1" lang="ru-RU" sz="1200" spc="-1" strike="noStrike">
                <a:solidFill>
                  <a:srgbClr val="000000"/>
                </a:solidFill>
                <a:uFill>
                  <a:solidFill>
                    <a:srgbClr val="ffffff"/>
                  </a:solidFill>
                </a:uFill>
                <a:latin typeface="Georgia"/>
              </a:rPr>
              <a:t>(без его реорганизации),</a:t>
            </a:r>
            <a:endParaRPr b="0" lang="ru-RU" sz="1800" spc="-1" strike="noStrike">
              <a:solidFill>
                <a:srgbClr val="000000"/>
              </a:solidFill>
              <a:uFill>
                <a:solidFill>
                  <a:srgbClr val="ffffff"/>
                </a:solidFill>
              </a:uFill>
              <a:latin typeface="Arial"/>
            </a:endParaRPr>
          </a:p>
          <a:p>
            <a:pPr>
              <a:lnSpc>
                <a:spcPct val="100000"/>
              </a:lnSpc>
            </a:pPr>
            <a:r>
              <a:rPr b="0" i="1" lang="ru-RU" sz="1200" spc="-1" strike="noStrike">
                <a:solidFill>
                  <a:srgbClr val="000000"/>
                </a:solidFill>
                <a:uFill>
                  <a:solidFill>
                    <a:srgbClr val="ffffff"/>
                  </a:solidFill>
                </a:uFill>
                <a:latin typeface="Georgia"/>
              </a:rPr>
              <a:t>- изменения </a:t>
            </a:r>
            <a:r>
              <a:rPr b="1" i="1" lang="ru-RU" sz="1200" spc="-1" strike="noStrike">
                <a:solidFill>
                  <a:srgbClr val="000000"/>
                </a:solidFill>
                <a:uFill>
                  <a:solidFill>
                    <a:srgbClr val="ffffff"/>
                  </a:solidFill>
                </a:uFill>
                <a:latin typeface="Georgia"/>
              </a:rPr>
              <a:t>места его нахождения </a:t>
            </a:r>
            <a:r>
              <a:rPr b="0" i="1" lang="ru-RU" sz="1200" spc="-1" strike="noStrike">
                <a:solidFill>
                  <a:srgbClr val="000000"/>
                </a:solidFill>
                <a:uFill>
                  <a:solidFill>
                    <a:srgbClr val="ffffff"/>
                  </a:solidFill>
                </a:uFill>
                <a:latin typeface="Georgia"/>
              </a:rPr>
              <a:t>или указанных в лицензии мест нахождения его обособленных подразделений,</a:t>
            </a:r>
            <a:endParaRPr b="0" lang="ru-RU" sz="1800" spc="-1" strike="noStrike">
              <a:solidFill>
                <a:srgbClr val="000000"/>
              </a:solidFill>
              <a:uFill>
                <a:solidFill>
                  <a:srgbClr val="ffffff"/>
                </a:solidFill>
              </a:uFill>
              <a:latin typeface="Arial"/>
            </a:endParaRPr>
          </a:p>
          <a:p>
            <a:pPr>
              <a:lnSpc>
                <a:spcPct val="100000"/>
              </a:lnSpc>
            </a:pPr>
            <a:r>
              <a:rPr b="0" i="1" lang="ru-RU" sz="1200" spc="-1" strike="noStrike">
                <a:solidFill>
                  <a:srgbClr val="000000"/>
                </a:solidFill>
                <a:uFill>
                  <a:solidFill>
                    <a:srgbClr val="ffffff"/>
                  </a:solidFill>
                </a:uFill>
                <a:latin typeface="Georgia"/>
              </a:rPr>
              <a:t> </a:t>
            </a:r>
            <a:r>
              <a:rPr b="0" i="1" lang="ru-RU" sz="1200" spc="-1" strike="noStrike">
                <a:solidFill>
                  <a:srgbClr val="000000"/>
                </a:solidFill>
                <a:uFill>
                  <a:solidFill>
                    <a:srgbClr val="ffffff"/>
                  </a:solidFill>
                </a:uFill>
                <a:latin typeface="Georgia"/>
              </a:rPr>
              <a:t>- </a:t>
            </a:r>
            <a:r>
              <a:rPr b="1" i="1" lang="ru-RU" sz="1200" spc="-1" strike="noStrike">
                <a:solidFill>
                  <a:srgbClr val="000000"/>
                </a:solidFill>
                <a:uFill>
                  <a:solidFill>
                    <a:srgbClr val="ffffff"/>
                  </a:solidFill>
                </a:uFill>
                <a:latin typeface="Georgia"/>
              </a:rPr>
              <a:t>окончания срока аренды </a:t>
            </a:r>
            <a:r>
              <a:rPr b="0" i="1" lang="ru-RU" sz="1200" spc="-1" strike="noStrike">
                <a:solidFill>
                  <a:srgbClr val="000000"/>
                </a:solidFill>
                <a:uFill>
                  <a:solidFill>
                    <a:srgbClr val="ffffff"/>
                  </a:solidFill>
                </a:uFill>
                <a:latin typeface="Georgia"/>
              </a:rPr>
              <a:t>производственного или складского помещения, стационарного торгового объекта, используемого для осуществления лицензируемого вида деятельности,</a:t>
            </a:r>
            <a:endParaRPr b="0" lang="ru-RU" sz="1800" spc="-1" strike="noStrike">
              <a:solidFill>
                <a:srgbClr val="000000"/>
              </a:solidFill>
              <a:uFill>
                <a:solidFill>
                  <a:srgbClr val="ffffff"/>
                </a:solidFill>
              </a:uFill>
              <a:latin typeface="Arial"/>
            </a:endParaRPr>
          </a:p>
          <a:p>
            <a:pPr>
              <a:lnSpc>
                <a:spcPct val="100000"/>
              </a:lnSpc>
            </a:pPr>
            <a:r>
              <a:rPr b="0" i="1" lang="ru-RU" sz="1200" spc="-1" strike="noStrike">
                <a:solidFill>
                  <a:srgbClr val="000000"/>
                </a:solidFill>
                <a:uFill>
                  <a:solidFill>
                    <a:srgbClr val="ffffff"/>
                  </a:solidFill>
                </a:uFill>
                <a:latin typeface="Georgia"/>
              </a:rPr>
              <a:t> </a:t>
            </a:r>
            <a:r>
              <a:rPr b="0" i="1" lang="ru-RU" sz="1200" spc="-1" strike="noStrike">
                <a:solidFill>
                  <a:srgbClr val="000000"/>
                </a:solidFill>
                <a:uFill>
                  <a:solidFill>
                    <a:srgbClr val="ffffff"/>
                  </a:solidFill>
                </a:uFill>
                <a:latin typeface="Georgia"/>
              </a:rPr>
              <a:t>- изменения </a:t>
            </a:r>
            <a:r>
              <a:rPr b="1" i="1" lang="ru-RU" sz="1200" spc="-1" strike="noStrike">
                <a:solidFill>
                  <a:srgbClr val="000000"/>
                </a:solidFill>
                <a:uFill>
                  <a:solidFill>
                    <a:srgbClr val="ffffff"/>
                  </a:solidFill>
                </a:uFill>
                <a:latin typeface="Georgia"/>
              </a:rPr>
              <a:t>иных</a:t>
            </a:r>
            <a:r>
              <a:rPr b="0" i="1" lang="ru-RU" sz="1200" spc="-1" strike="noStrike">
                <a:solidFill>
                  <a:srgbClr val="000000"/>
                </a:solidFill>
                <a:uFill>
                  <a:solidFill>
                    <a:srgbClr val="ffffff"/>
                  </a:solidFill>
                </a:uFill>
                <a:latin typeface="Georgia"/>
              </a:rPr>
              <a:t> указанных в лицензии сведений,</a:t>
            </a:r>
            <a:endParaRPr b="0" lang="ru-RU" sz="1800" spc="-1" strike="noStrike">
              <a:solidFill>
                <a:srgbClr val="000000"/>
              </a:solidFill>
              <a:uFill>
                <a:solidFill>
                  <a:srgbClr val="ffffff"/>
                </a:solidFill>
              </a:uFill>
              <a:latin typeface="Arial"/>
            </a:endParaRPr>
          </a:p>
          <a:p>
            <a:pPr>
              <a:lnSpc>
                <a:spcPct val="100000"/>
              </a:lnSpc>
            </a:pPr>
            <a:r>
              <a:rPr b="0" i="1" lang="ru-RU" sz="1200" spc="-1" strike="noStrike">
                <a:solidFill>
                  <a:srgbClr val="000000"/>
                </a:solidFill>
                <a:uFill>
                  <a:solidFill>
                    <a:srgbClr val="ffffff"/>
                  </a:solidFill>
                </a:uFill>
                <a:latin typeface="Georgia"/>
              </a:rPr>
              <a:t> </a:t>
            </a:r>
            <a:r>
              <a:rPr b="0" i="1" lang="ru-RU" sz="1200" spc="-1" strike="noStrike">
                <a:solidFill>
                  <a:srgbClr val="000000"/>
                </a:solidFill>
                <a:uFill>
                  <a:solidFill>
                    <a:srgbClr val="ffffff"/>
                  </a:solidFill>
                </a:uFill>
                <a:latin typeface="Georgia"/>
              </a:rPr>
              <a:t>- получения лицензии на производство, хранение и поставки произведенной винодельческой продукции </a:t>
            </a:r>
            <a:r>
              <a:rPr b="1" i="1" lang="ru-RU" sz="1200" spc="-1" strike="noStrike">
                <a:solidFill>
                  <a:srgbClr val="000000"/>
                </a:solidFill>
                <a:uFill>
                  <a:solidFill>
                    <a:srgbClr val="ffffff"/>
                  </a:solidFill>
                </a:uFill>
                <a:latin typeface="Georgia"/>
              </a:rPr>
              <a:t>с защищенным </a:t>
            </a:r>
            <a:r>
              <a:rPr b="0" i="1" lang="ru-RU" sz="1200" spc="-1" strike="noStrike">
                <a:solidFill>
                  <a:srgbClr val="000000"/>
                </a:solidFill>
                <a:uFill>
                  <a:solidFill>
                    <a:srgbClr val="ffffff"/>
                  </a:solidFill>
                </a:uFill>
                <a:latin typeface="Georgia"/>
              </a:rPr>
              <a:t>географическим указанием, </a:t>
            </a:r>
            <a:endParaRPr b="0" lang="ru-RU" sz="1800" spc="-1" strike="noStrike">
              <a:solidFill>
                <a:srgbClr val="000000"/>
              </a:solidFill>
              <a:uFill>
                <a:solidFill>
                  <a:srgbClr val="ffffff"/>
                </a:solidFill>
              </a:uFill>
              <a:latin typeface="Arial"/>
            </a:endParaRPr>
          </a:p>
          <a:p>
            <a:pPr>
              <a:lnSpc>
                <a:spcPct val="100000"/>
              </a:lnSpc>
            </a:pPr>
            <a:r>
              <a:rPr b="1" i="1" lang="ru-RU" sz="1200" spc="-1" strike="noStrike">
                <a:solidFill>
                  <a:srgbClr val="000000"/>
                </a:solidFill>
                <a:uFill>
                  <a:solidFill>
                    <a:srgbClr val="ffffff"/>
                  </a:solidFill>
                </a:uFill>
                <a:latin typeface="Georgia"/>
              </a:rPr>
              <a:t>с защищенным </a:t>
            </a:r>
            <a:r>
              <a:rPr b="0" i="1" lang="ru-RU" sz="1200" spc="-1" strike="noStrike">
                <a:solidFill>
                  <a:srgbClr val="000000"/>
                </a:solidFill>
                <a:uFill>
                  <a:solidFill>
                    <a:srgbClr val="ffffff"/>
                  </a:solidFill>
                </a:uFill>
                <a:latin typeface="Georgia"/>
              </a:rPr>
              <a:t>наименованием места происхождения при наличии лицензии на производство, хранение и поставки произведенной винодельческой продукции,</a:t>
            </a:r>
            <a:endParaRPr b="0" lang="ru-RU" sz="1800" spc="-1" strike="noStrike">
              <a:solidFill>
                <a:srgbClr val="000000"/>
              </a:solidFill>
              <a:uFill>
                <a:solidFill>
                  <a:srgbClr val="ffffff"/>
                </a:solidFill>
              </a:uFill>
              <a:latin typeface="Arial"/>
            </a:endParaRPr>
          </a:p>
          <a:p>
            <a:pPr>
              <a:lnSpc>
                <a:spcPct val="100000"/>
              </a:lnSpc>
            </a:pPr>
            <a:r>
              <a:rPr b="0" i="1" lang="ru-RU" sz="1200" spc="-1" strike="noStrike">
                <a:solidFill>
                  <a:srgbClr val="000000"/>
                </a:solidFill>
                <a:uFill>
                  <a:solidFill>
                    <a:srgbClr val="ffffff"/>
                  </a:solidFill>
                </a:uFill>
                <a:latin typeface="Georgia"/>
              </a:rPr>
              <a:t> </a:t>
            </a:r>
            <a:r>
              <a:rPr b="0" i="1" lang="ru-RU" sz="1200" spc="-1" strike="noStrike">
                <a:solidFill>
                  <a:srgbClr val="000000"/>
                </a:solidFill>
                <a:uFill>
                  <a:solidFill>
                    <a:srgbClr val="ffffff"/>
                  </a:solidFill>
                </a:uFill>
                <a:latin typeface="Georgia"/>
              </a:rPr>
              <a:t>- а также в случае </a:t>
            </a:r>
            <a:r>
              <a:rPr b="1" i="1" lang="ru-RU" sz="1200" spc="-1" strike="noStrike">
                <a:solidFill>
                  <a:srgbClr val="000000"/>
                </a:solidFill>
                <a:uFill>
                  <a:solidFill>
                    <a:srgbClr val="ffffff"/>
                  </a:solidFill>
                </a:uFill>
                <a:latin typeface="Georgia"/>
              </a:rPr>
              <a:t>утраты лицензии</a:t>
            </a:r>
            <a:r>
              <a:rPr b="0" i="1" lang="ru-RU" sz="1200" spc="-1" strike="noStrike">
                <a:solidFill>
                  <a:srgbClr val="000000"/>
                </a:solidFill>
                <a:uFill>
                  <a:solidFill>
                    <a:srgbClr val="ffffff"/>
                  </a:solidFill>
                </a:uFill>
                <a:latin typeface="Georgia"/>
              </a:rPr>
              <a:t>.</a:t>
            </a:r>
            <a:endParaRPr b="0" lang="ru-RU" sz="1800" spc="-1" strike="noStrike">
              <a:solidFill>
                <a:srgbClr val="000000"/>
              </a:solidFill>
              <a:uFill>
                <a:solidFill>
                  <a:srgbClr val="ffffff"/>
                </a:solidFill>
              </a:uFill>
              <a:latin typeface="Arial"/>
            </a:endParaRPr>
          </a:p>
        </p:txBody>
      </p:sp>
      <p:pic>
        <p:nvPicPr>
          <p:cNvPr id="205" name="Picture 3" descr=""/>
          <p:cNvPicPr/>
          <p:nvPr/>
        </p:nvPicPr>
        <p:blipFill>
          <a:blip r:embed="rId1"/>
          <a:stretch/>
        </p:blipFill>
        <p:spPr>
          <a:xfrm>
            <a:off x="4355640" y="2083680"/>
            <a:ext cx="1470600" cy="2670480"/>
          </a:xfrm>
          <a:prstGeom prst="rect">
            <a:avLst/>
          </a:prstGeom>
          <a:ln>
            <a:noFill/>
          </a:ln>
        </p:spPr>
      </p:pic>
      <p:sp>
        <p:nvSpPr>
          <p:cNvPr id="206" name="CustomShape 6"/>
          <p:cNvSpPr/>
          <p:nvPr/>
        </p:nvSpPr>
        <p:spPr>
          <a:xfrm>
            <a:off x="5826600" y="1880280"/>
            <a:ext cx="2955600" cy="2980440"/>
          </a:xfrm>
          <a:prstGeom prst="rect">
            <a:avLst/>
          </a:prstGeom>
          <a:ln>
            <a:round/>
          </a:ln>
          <a:effectLst>
            <a:outerShdw blurRad="38100" dir="5400000" dist="2540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p>
            <a:pPr>
              <a:lnSpc>
                <a:spcPct val="100000"/>
              </a:lnSpc>
            </a:pPr>
            <a:r>
              <a:rPr b="1" lang="ru-RU" sz="1400" spc="-1" strike="noStrike">
                <a:solidFill>
                  <a:srgbClr val="c00000"/>
                </a:solidFill>
                <a:uFill>
                  <a:solidFill>
                    <a:srgbClr val="ffffff"/>
                  </a:solidFill>
                </a:uFill>
                <a:latin typeface="Wingdings 2"/>
              </a:rPr>
              <a:t></a:t>
            </a:r>
            <a:r>
              <a:rPr b="1" lang="ru-RU" sz="1400" spc="-1" strike="noStrike">
                <a:solidFill>
                  <a:srgbClr val="c00000"/>
                </a:solidFill>
                <a:uFill>
                  <a:solidFill>
                    <a:srgbClr val="ffffff"/>
                  </a:solidFill>
                </a:uFill>
                <a:latin typeface="Georgia"/>
              </a:rPr>
              <a:t> </a:t>
            </a:r>
            <a:r>
              <a:rPr b="0" lang="ru-RU" sz="1200" spc="-1" strike="noStrike">
                <a:solidFill>
                  <a:srgbClr val="000000"/>
                </a:solidFill>
                <a:uFill>
                  <a:solidFill>
                    <a:srgbClr val="ffffff"/>
                  </a:solidFill>
                </a:uFill>
                <a:latin typeface="Georgia"/>
              </a:rPr>
              <a:t>Переоформление лицензии осуществляется на основании </a:t>
            </a:r>
            <a:r>
              <a:rPr b="1" lang="ru-RU" sz="1200" spc="-1" strike="noStrike">
                <a:solidFill>
                  <a:srgbClr val="000000"/>
                </a:solidFill>
                <a:uFill>
                  <a:solidFill>
                    <a:srgbClr val="ffffff"/>
                  </a:solidFill>
                </a:uFill>
                <a:latin typeface="Georgia"/>
              </a:rPr>
              <a:t>заявления лицензиата </a:t>
            </a:r>
            <a:r>
              <a:rPr b="0" lang="ru-RU" sz="1200" spc="-1" strike="noStrike">
                <a:solidFill>
                  <a:srgbClr val="000000"/>
                </a:solidFill>
                <a:uFill>
                  <a:solidFill>
                    <a:srgbClr val="ffffff"/>
                  </a:solidFill>
                </a:uFill>
                <a:latin typeface="Georgia"/>
              </a:rPr>
              <a:t>с приложением документов, подтверждающих указанные изменения или утрату лицензии.</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r>
              <a:rPr b="0" lang="ru-RU" sz="1200" spc="-1" strike="noStrike">
                <a:solidFill>
                  <a:srgbClr val="000000"/>
                </a:solidFill>
                <a:uFill>
                  <a:solidFill>
                    <a:srgbClr val="ffffff"/>
                  </a:solidFill>
                </a:uFill>
                <a:latin typeface="Georgia"/>
              </a:rPr>
              <a:t>Заявление о переоформлении лицензии должно быть подано в Минэкономики Республики Мордовия </a:t>
            </a:r>
            <a:r>
              <a:rPr b="1" lang="ru-RU" sz="1200" spc="-1" strike="noStrike">
                <a:solidFill>
                  <a:srgbClr val="000000"/>
                </a:solidFill>
                <a:uFill>
                  <a:solidFill>
                    <a:srgbClr val="ffffff"/>
                  </a:solidFill>
                </a:uFill>
                <a:latin typeface="Georgia"/>
              </a:rPr>
              <a:t>в течение 30 дней </a:t>
            </a:r>
            <a:r>
              <a:rPr b="0" lang="ru-RU" sz="1200" spc="-1" strike="noStrike">
                <a:solidFill>
                  <a:srgbClr val="000000"/>
                </a:solidFill>
                <a:uFill>
                  <a:solidFill>
                    <a:srgbClr val="ffffff"/>
                  </a:solidFill>
                </a:uFill>
                <a:latin typeface="Georgia"/>
              </a:rPr>
              <a:t>со дня возникновения обстоятельств, вызвавших необходимость переоформления лицензии </a:t>
            </a:r>
            <a:endParaRPr b="0" lang="ru-RU" sz="1800" spc="-1" strike="noStrike">
              <a:solidFill>
                <a:srgbClr val="000000"/>
              </a:solidFill>
              <a:uFill>
                <a:solidFill>
                  <a:srgbClr val="ffffff"/>
                </a:solidFill>
              </a:uFill>
              <a:latin typeface="Arial"/>
            </a:endParaRPr>
          </a:p>
          <a:p>
            <a:pPr>
              <a:lnSpc>
                <a:spcPct val="100000"/>
              </a:lnSpc>
            </a:pPr>
            <a:r>
              <a:rPr b="0" lang="ru-RU" sz="1200" spc="-1" strike="noStrike">
                <a:solidFill>
                  <a:srgbClr val="000000"/>
                </a:solidFill>
                <a:uFill>
                  <a:solidFill>
                    <a:srgbClr val="ffffff"/>
                  </a:solidFill>
                </a:uFill>
                <a:latin typeface="Georgia"/>
              </a:rPr>
              <a:t>(пункт 13 статьи 19 Федерального закона № 171-ФЗ).</a:t>
            </a:r>
            <a:endParaRPr b="0" lang="ru-RU" sz="1800" spc="-1" strike="noStrike">
              <a:solidFill>
                <a:srgbClr val="000000"/>
              </a:solidFill>
              <a:uFill>
                <a:solidFill>
                  <a:srgbClr val="ffffff"/>
                </a:solidFill>
              </a:uFill>
              <a:latin typeface="Arial"/>
            </a:endParaRPr>
          </a:p>
        </p:txBody>
      </p:sp>
      <p:sp>
        <p:nvSpPr>
          <p:cNvPr id="207" name="CustomShape 7"/>
          <p:cNvSpPr/>
          <p:nvPr/>
        </p:nvSpPr>
        <p:spPr>
          <a:xfrm>
            <a:off x="4355640" y="5095080"/>
            <a:ext cx="4426560" cy="1185480"/>
          </a:xfrm>
          <a:prstGeom prst="rect">
            <a:avLst/>
          </a:prstGeom>
          <a:ln>
            <a:round/>
          </a:ln>
          <a:effectLst>
            <a:outerShdw blurRad="38100" dir="5400000" dist="2540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p>
            <a:pPr>
              <a:lnSpc>
                <a:spcPct val="100000"/>
              </a:lnSpc>
            </a:pPr>
            <a:r>
              <a:rPr b="0" i="1" lang="ru-RU" sz="1200" spc="-1" strike="noStrike">
                <a:solidFill>
                  <a:srgbClr val="000000"/>
                </a:solidFill>
                <a:uFill>
                  <a:solidFill>
                    <a:srgbClr val="ffffff"/>
                  </a:solidFill>
                </a:uFill>
                <a:latin typeface="Georgia"/>
              </a:rPr>
              <a:t>До переоформления лицензии лицензиат или его правопреемник может осуществлять деятельность на основании ранее выданной лицензии, но не более 3-х месяцев с момента возникновения обстоятельств, являющихся основанием для переоформления лицензии (пункт 14 статьи 19 Федерального закона № 171-ФЗ).</a:t>
            </a:r>
            <a:endParaRPr b="0" lang="ru-RU" sz="1800" spc="-1" strike="noStrike">
              <a:solidFill>
                <a:srgbClr val="000000"/>
              </a:solidFill>
              <a:uFill>
                <a:solidFill>
                  <a:srgbClr val="ffffff"/>
                </a:solidFill>
              </a:uFill>
              <a:latin typeface="Arial"/>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CustomShape 1"/>
          <p:cNvSpPr/>
          <p:nvPr/>
        </p:nvSpPr>
        <p:spPr>
          <a:xfrm>
            <a:off x="6510240" y="6572160"/>
            <a:ext cx="1353600" cy="285480"/>
          </a:xfrm>
          <a:prstGeom prst="rect">
            <a:avLst/>
          </a:prstGeom>
          <a:noFill/>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p:style>
      </p:sp>
      <p:sp>
        <p:nvSpPr>
          <p:cNvPr id="209" name="CustomShape 2"/>
          <p:cNvSpPr/>
          <p:nvPr/>
        </p:nvSpPr>
        <p:spPr>
          <a:xfrm>
            <a:off x="-720" y="0"/>
            <a:ext cx="9143640" cy="856800"/>
          </a:xfrm>
          <a:prstGeom prst="rect">
            <a:avLst/>
          </a:prstGeom>
          <a:solidFill>
            <a:srgbClr val="376092"/>
          </a:solidFill>
          <a:ln>
            <a:noFill/>
          </a:ln>
          <a:effectLst>
            <a:outerShdw algn="ctr" blurRad="190500" dir="2700000" dist="228600">
              <a:srgbClr val="000000">
                <a:alpha val="30000"/>
              </a:srgbClr>
            </a:outerShdw>
          </a:effectLst>
          <a:scene3d>
            <a:camera prst="orthographicFront">
              <a:rot lat="0" lon="0" rev="0"/>
            </a:camera>
            <a:lightRig dir="t" rig="glow">
              <a:rot lat="0" lon="0" rev="4800000"/>
            </a:lightRig>
          </a:scene3d>
          <a:sp3d prstMaterial="matte">
            <a:bevelT w="127000" h="63500"/>
          </a:sp3d>
        </p:spPr>
        <p:style>
          <a:lnRef idx="0"/>
          <a:fillRef idx="0"/>
          <a:effectRef idx="0"/>
          <a:fontRef idx="minor"/>
        </p:style>
        <p:txBody>
          <a:bodyPr lIns="90000" rIns="90000" tIns="45000" bIns="45000" anchor="ctr"/>
          <a:p>
            <a:pPr marL="343080" indent="-342720" algn="ctr">
              <a:lnSpc>
                <a:spcPct val="100000"/>
              </a:lnSpc>
            </a:pPr>
            <a:r>
              <a:rPr b="1" lang="ru-RU" sz="2000" spc="-1" strike="noStrike">
                <a:solidFill>
                  <a:srgbClr val="ffffff"/>
                </a:solidFill>
                <a:uFill>
                  <a:solidFill>
                    <a:srgbClr val="ffffff"/>
                  </a:solidFill>
                </a:uFill>
                <a:latin typeface="Georgia"/>
              </a:rPr>
              <a:t>Типовые нарушения </a:t>
            </a:r>
            <a:r>
              <a:rPr b="0" lang="ru-RU" sz="2000" spc="-1" strike="noStrike">
                <a:solidFill>
                  <a:srgbClr val="ffffff"/>
                </a:solidFill>
                <a:uFill>
                  <a:solidFill>
                    <a:srgbClr val="ffffff"/>
                  </a:solidFill>
                </a:uFill>
                <a:latin typeface="Georgia"/>
              </a:rPr>
              <a:t>лицензионных требований </a:t>
            </a:r>
            <a:endParaRPr b="0" lang="ru-RU" sz="1800" spc="-1" strike="noStrike">
              <a:solidFill>
                <a:srgbClr val="000000"/>
              </a:solidFill>
              <a:uFill>
                <a:solidFill>
                  <a:srgbClr val="ffffff"/>
                </a:solidFill>
              </a:uFill>
              <a:latin typeface="Arial"/>
            </a:endParaRPr>
          </a:p>
          <a:p>
            <a:pPr marL="343080" indent="-342720" algn="ctr">
              <a:lnSpc>
                <a:spcPct val="100000"/>
              </a:lnSpc>
            </a:pPr>
            <a:r>
              <a:rPr b="0" lang="ru-RU" sz="2000" spc="-1" strike="noStrike">
                <a:solidFill>
                  <a:srgbClr val="ffffff"/>
                </a:solidFill>
                <a:uFill>
                  <a:solidFill>
                    <a:srgbClr val="ffffff"/>
                  </a:solidFill>
                </a:uFill>
                <a:latin typeface="Georgia"/>
              </a:rPr>
              <a:t>розничной продажи алкогольной продукции</a:t>
            </a:r>
            <a:endParaRPr b="0" lang="ru-RU" sz="1800" spc="-1" strike="noStrike">
              <a:solidFill>
                <a:srgbClr val="000000"/>
              </a:solidFill>
              <a:uFill>
                <a:solidFill>
                  <a:srgbClr val="ffffff"/>
                </a:solidFill>
              </a:uFill>
              <a:latin typeface="Arial"/>
            </a:endParaRPr>
          </a:p>
        </p:txBody>
      </p:sp>
      <p:sp>
        <p:nvSpPr>
          <p:cNvPr id="210" name="CustomShape 3"/>
          <p:cNvSpPr/>
          <p:nvPr/>
        </p:nvSpPr>
        <p:spPr>
          <a:xfrm>
            <a:off x="8610480" y="6372360"/>
            <a:ext cx="533160" cy="364680"/>
          </a:xfrm>
          <a:prstGeom prst="rect">
            <a:avLst/>
          </a:prstGeom>
          <a:solidFill>
            <a:schemeClr val="accent1">
              <a:lumMod val="75000"/>
            </a:schemeClr>
          </a:solidFill>
          <a:ln>
            <a:noFill/>
          </a:ln>
        </p:spPr>
        <p:style>
          <a:lnRef idx="0"/>
          <a:fillRef idx="0"/>
          <a:effectRef idx="0"/>
          <a:fontRef idx="minor"/>
        </p:style>
        <p:txBody>
          <a:bodyPr lIns="90000" rIns="90000" tIns="45000" bIns="45000" anchor="ctr"/>
          <a:p>
            <a:pPr algn="r">
              <a:lnSpc>
                <a:spcPct val="100000"/>
              </a:lnSpc>
            </a:pPr>
            <a:fld id="{C52A4F86-846F-4857-B6DE-F37FF0F110A3}" type="slidenum">
              <a:rPr b="1" lang="ru-RU" sz="1600" spc="-1" strike="noStrike">
                <a:solidFill>
                  <a:srgbClr val="ffffff"/>
                </a:solidFill>
                <a:uFill>
                  <a:solidFill>
                    <a:srgbClr val="ffffff"/>
                  </a:solidFill>
                </a:uFill>
                <a:latin typeface="Calibri"/>
              </a:rPr>
              <a:t>&lt;номер&gt;</a:t>
            </a:fld>
            <a:endParaRPr b="0" lang="ru-RU" sz="1800" spc="-1" strike="noStrike">
              <a:solidFill>
                <a:srgbClr val="000000"/>
              </a:solidFill>
              <a:uFill>
                <a:solidFill>
                  <a:srgbClr val="ffffff"/>
                </a:solidFill>
              </a:uFill>
              <a:latin typeface="Arial"/>
            </a:endParaRPr>
          </a:p>
        </p:txBody>
      </p:sp>
      <p:sp>
        <p:nvSpPr>
          <p:cNvPr id="211" name="CustomShape 4"/>
          <p:cNvSpPr/>
          <p:nvPr/>
        </p:nvSpPr>
        <p:spPr>
          <a:xfrm>
            <a:off x="320760" y="1236600"/>
            <a:ext cx="8461440" cy="821160"/>
          </a:xfrm>
          <a:prstGeom prst="rect">
            <a:avLst/>
          </a:prstGeom>
          <a:solidFill>
            <a:srgbClr val="ff714f"/>
          </a:solidFill>
          <a:ln>
            <a:round/>
          </a:ln>
          <a:effectLst>
            <a:outerShdw blurRad="38100" dir="5400000" dist="25400" rotWithShape="0">
              <a:srgbClr val="000000">
                <a:alpha val="40000"/>
              </a:srgbClr>
            </a:outerShdw>
          </a:effectLst>
        </p:spPr>
        <p:style>
          <a:lnRef idx="1">
            <a:schemeClr val="accent3"/>
          </a:lnRef>
          <a:fillRef idx="2">
            <a:schemeClr val="accent3"/>
          </a:fillRef>
          <a:effectRef idx="1">
            <a:schemeClr val="accent3"/>
          </a:effectRef>
          <a:fontRef idx="minor"/>
        </p:style>
        <p:txBody>
          <a:bodyPr lIns="90000" rIns="90000" tIns="45000" bIns="45000"/>
          <a:p>
            <a:pPr algn="ctr">
              <a:lnSpc>
                <a:spcPct val="100000"/>
              </a:lnSpc>
            </a:pPr>
            <a:r>
              <a:rPr b="1" lang="ru-RU" sz="2400" spc="-1" strike="noStrike">
                <a:solidFill>
                  <a:srgbClr val="000000"/>
                </a:solidFill>
                <a:uFill>
                  <a:solidFill>
                    <a:srgbClr val="ffffff"/>
                  </a:solidFill>
                </a:uFill>
                <a:latin typeface="Wingdings 2"/>
              </a:rPr>
              <a:t></a:t>
            </a:r>
            <a:r>
              <a:rPr b="1" lang="ru-RU" sz="2400" spc="-1" strike="noStrike">
                <a:solidFill>
                  <a:srgbClr val="000000"/>
                </a:solidFill>
                <a:uFill>
                  <a:solidFill>
                    <a:srgbClr val="ffffff"/>
                  </a:solidFill>
                </a:uFill>
                <a:latin typeface="Georgia"/>
              </a:rPr>
              <a:t> </a:t>
            </a:r>
            <a:r>
              <a:rPr b="0" lang="ru-RU" sz="1600" spc="-1" strike="noStrike">
                <a:solidFill>
                  <a:srgbClr val="000000"/>
                </a:solidFill>
                <a:uFill>
                  <a:solidFill>
                    <a:srgbClr val="ffffff"/>
                  </a:solidFill>
                </a:uFill>
                <a:latin typeface="Georgia"/>
              </a:rPr>
              <a:t>Оборот этилового спирта, алкогольной и спиртосодержащей продукции </a:t>
            </a:r>
            <a:r>
              <a:rPr b="1" lang="ru-RU" sz="1600" spc="-1" strike="noStrike">
                <a:solidFill>
                  <a:srgbClr val="000000"/>
                </a:solidFill>
                <a:uFill>
                  <a:solidFill>
                    <a:srgbClr val="ffffff"/>
                  </a:solidFill>
                </a:uFill>
                <a:latin typeface="Georgia"/>
              </a:rPr>
              <a:t>с нарушением установленных требований</a:t>
            </a:r>
            <a:endParaRPr b="0" lang="ru-RU" sz="1800" spc="-1" strike="noStrike">
              <a:solidFill>
                <a:srgbClr val="000000"/>
              </a:solidFill>
              <a:uFill>
                <a:solidFill>
                  <a:srgbClr val="ffffff"/>
                </a:solidFill>
              </a:uFill>
              <a:latin typeface="Arial"/>
            </a:endParaRPr>
          </a:p>
          <a:p>
            <a:pPr algn="ctr">
              <a:lnSpc>
                <a:spcPct val="100000"/>
              </a:lnSpc>
            </a:pPr>
            <a:endParaRPr b="0" lang="ru-RU" sz="1800" spc="-1" strike="noStrike">
              <a:solidFill>
                <a:srgbClr val="000000"/>
              </a:solidFill>
              <a:uFill>
                <a:solidFill>
                  <a:srgbClr val="ffffff"/>
                </a:solidFill>
              </a:uFill>
              <a:latin typeface="Arial"/>
            </a:endParaRPr>
          </a:p>
        </p:txBody>
      </p:sp>
      <p:sp>
        <p:nvSpPr>
          <p:cNvPr id="212" name="CustomShape 5"/>
          <p:cNvSpPr/>
          <p:nvPr/>
        </p:nvSpPr>
        <p:spPr>
          <a:xfrm>
            <a:off x="320760" y="2179080"/>
            <a:ext cx="5420520" cy="2706480"/>
          </a:xfrm>
          <a:prstGeom prst="rect">
            <a:avLst/>
          </a:prstGeom>
          <a:solidFill>
            <a:srgbClr val="ff896d"/>
          </a:solidFill>
          <a:ln>
            <a:round/>
          </a:ln>
          <a:effectLst>
            <a:outerShdw blurRad="38100" dir="5400000" dist="2540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p>
            <a:pPr>
              <a:lnSpc>
                <a:spcPct val="100000"/>
              </a:lnSpc>
            </a:pPr>
            <a:r>
              <a:rPr b="0" lang="ru-RU" sz="2400" spc="-1" strike="noStrike">
                <a:solidFill>
                  <a:srgbClr val="000000"/>
                </a:solidFill>
                <a:uFill>
                  <a:solidFill>
                    <a:srgbClr val="ffffff"/>
                  </a:solidFill>
                </a:uFill>
                <a:latin typeface="Wingdings 2"/>
              </a:rPr>
              <a:t></a:t>
            </a:r>
            <a:r>
              <a:rPr b="0" lang="ru-RU" sz="1200" spc="-1" strike="noStrike">
                <a:solidFill>
                  <a:srgbClr val="000000"/>
                </a:solidFill>
                <a:uFill>
                  <a:solidFill>
                    <a:srgbClr val="ffffff"/>
                  </a:solidFill>
                </a:uFill>
                <a:latin typeface="Georgia"/>
              </a:rPr>
              <a:t> </a:t>
            </a:r>
            <a:r>
              <a:rPr b="0" lang="ru-RU" sz="1200" spc="-1" strike="noStrike">
                <a:solidFill>
                  <a:srgbClr val="000000"/>
                </a:solidFill>
                <a:uFill>
                  <a:solidFill>
                    <a:srgbClr val="ffffff"/>
                  </a:solidFill>
                </a:uFill>
                <a:latin typeface="Georgia"/>
              </a:rPr>
              <a:t>О</a:t>
            </a:r>
            <a:r>
              <a:rPr b="1" lang="ru-RU" sz="1200" spc="-1" strike="noStrike">
                <a:solidFill>
                  <a:srgbClr val="000000"/>
                </a:solidFill>
                <a:uFill>
                  <a:solidFill>
                    <a:srgbClr val="ffffff"/>
                  </a:solidFill>
                </a:uFill>
                <a:latin typeface="Georgia"/>
              </a:rPr>
              <a:t>борот этилового спирта, алкогольной и спиртосодержащей продукции </a:t>
            </a:r>
            <a:r>
              <a:rPr b="0" lang="ru-RU" sz="1200" spc="-1" strike="noStrike">
                <a:solidFill>
                  <a:srgbClr val="000000"/>
                </a:solidFill>
                <a:uFill>
                  <a:solidFill>
                    <a:srgbClr val="ffffff"/>
                  </a:solidFill>
                </a:uFill>
                <a:latin typeface="Georgia"/>
              </a:rPr>
              <a:t>с нарушением требований, предусмотренных </a:t>
            </a:r>
            <a:r>
              <a:rPr b="1" lang="ru-RU" sz="1200" spc="-1" strike="noStrike">
                <a:solidFill>
                  <a:srgbClr val="000000"/>
                </a:solidFill>
                <a:uFill>
                  <a:solidFill>
                    <a:srgbClr val="ffffff"/>
                  </a:solidFill>
                </a:uFill>
                <a:latin typeface="Georgia"/>
              </a:rPr>
              <a:t>статьей 10.2 </a:t>
            </a:r>
            <a:r>
              <a:rPr b="0" lang="ru-RU" sz="1200" spc="-1" strike="noStrike">
                <a:solidFill>
                  <a:srgbClr val="000000"/>
                </a:solidFill>
                <a:uFill>
                  <a:solidFill>
                    <a:srgbClr val="ffffff"/>
                  </a:solidFill>
                </a:uFill>
                <a:latin typeface="Georgia"/>
              </a:rPr>
              <a:t>Федерального закона № 171-ФЗ</a:t>
            </a:r>
            <a:r>
              <a:rPr b="0" i="1" lang="ru-RU" sz="1200" spc="-1" strike="noStrike" u="sng">
                <a:solidFill>
                  <a:srgbClr val="000000"/>
                </a:solidFill>
                <a:uFill>
                  <a:solidFill>
                    <a:srgbClr val="ffffff"/>
                  </a:solidFill>
                </a:uFill>
                <a:latin typeface="Georgia"/>
              </a:rPr>
              <a:t> (без сопроводительных документов)</a:t>
            </a:r>
            <a:r>
              <a:rPr b="1" lang="ru-RU" sz="1200" spc="-1" strike="noStrike" u="sng">
                <a:solidFill>
                  <a:srgbClr val="000000"/>
                </a:solidFill>
                <a:uFill>
                  <a:solidFill>
                    <a:srgbClr val="ffffff"/>
                  </a:solidFill>
                </a:uFill>
                <a:latin typeface="Georgia"/>
              </a:rPr>
              <a:t>, </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r>
              <a:rPr b="1" lang="ru-RU" sz="1200" spc="-1" strike="noStrike">
                <a:solidFill>
                  <a:srgbClr val="000000"/>
                </a:solidFill>
                <a:uFill>
                  <a:solidFill>
                    <a:srgbClr val="ffffff"/>
                  </a:solidFill>
                </a:uFill>
                <a:latin typeface="Georgia"/>
              </a:rPr>
              <a:t>а спиртосодержащей непищевой продукции, </a:t>
            </a:r>
            <a:r>
              <a:rPr b="0" lang="ru-RU" sz="1200" spc="-1" strike="noStrike">
                <a:solidFill>
                  <a:srgbClr val="000000"/>
                </a:solidFill>
                <a:uFill>
                  <a:solidFill>
                    <a:srgbClr val="ffffff"/>
                  </a:solidFill>
                </a:uFill>
                <a:latin typeface="Georgia"/>
              </a:rPr>
              <a:t>кроме того, с нарушением требований, предусмотренных </a:t>
            </a:r>
            <a:r>
              <a:rPr b="1" lang="ru-RU" sz="1200" spc="-1" strike="noStrike">
                <a:solidFill>
                  <a:srgbClr val="000000"/>
                </a:solidFill>
                <a:uFill>
                  <a:solidFill>
                    <a:srgbClr val="ffffff"/>
                  </a:solidFill>
                </a:uFill>
                <a:latin typeface="Georgia"/>
              </a:rPr>
              <a:t>пунктом 4 статьи 10.1 </a:t>
            </a:r>
            <a:r>
              <a:rPr b="0" lang="ru-RU" sz="1200" spc="-1" strike="noStrike">
                <a:solidFill>
                  <a:srgbClr val="000000"/>
                </a:solidFill>
                <a:uFill>
                  <a:solidFill>
                    <a:srgbClr val="ffffff"/>
                  </a:solidFill>
                </a:uFill>
                <a:latin typeface="Georgia"/>
              </a:rPr>
              <a:t>Федерального закона № 171-ФЗ, </a:t>
            </a:r>
            <a:r>
              <a:rPr b="0" i="1" lang="ru-RU" sz="1200" spc="-1" strike="noStrike" u="sng">
                <a:solidFill>
                  <a:srgbClr val="000000"/>
                </a:solidFill>
                <a:uFill>
                  <a:solidFill>
                    <a:srgbClr val="ffffff"/>
                  </a:solidFill>
                </a:uFill>
                <a:latin typeface="Georgia"/>
              </a:rPr>
              <a:t>который предусматривает обязательное наличие информации об опасности использования для жизни или здоровья граждан этой продукции в пищевых целях</a:t>
            </a:r>
            <a:r>
              <a:rPr b="1" lang="ru-RU" sz="1200" spc="-1" strike="noStrike" u="sng">
                <a:solidFill>
                  <a:srgbClr val="000000"/>
                </a:solidFill>
                <a:uFill>
                  <a:solidFill>
                    <a:srgbClr val="ffffff"/>
                  </a:solidFill>
                </a:uFill>
                <a:latin typeface="Georgia"/>
              </a:rPr>
              <a:t>, </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r>
              <a:rPr b="1" lang="ru-RU" sz="1200" spc="-1" strike="noStrike">
                <a:solidFill>
                  <a:srgbClr val="000000"/>
                </a:solidFill>
                <a:uFill>
                  <a:solidFill>
                    <a:srgbClr val="ffffff"/>
                  </a:solidFill>
                </a:uFill>
                <a:latin typeface="Georgia"/>
              </a:rPr>
              <a:t>а также фальсификация сопроводительных документов</a:t>
            </a:r>
            <a:r>
              <a:rPr b="0" lang="ru-RU" sz="1200" spc="-1" strike="noStrike">
                <a:solidFill>
                  <a:srgbClr val="000000"/>
                </a:solidFill>
                <a:uFill>
                  <a:solidFill>
                    <a:srgbClr val="ffffff"/>
                  </a:solidFill>
                </a:uFill>
                <a:latin typeface="Georgia"/>
              </a:rPr>
              <a:t>, удостоверяющих легальность производства и (или) оборота такой продукции (в том числе путем дублирования).</a:t>
            </a:r>
            <a:endParaRPr b="0" lang="ru-RU" sz="1800" spc="-1" strike="noStrike">
              <a:solidFill>
                <a:srgbClr val="000000"/>
              </a:solidFill>
              <a:uFill>
                <a:solidFill>
                  <a:srgbClr val="ffffff"/>
                </a:solidFill>
              </a:uFill>
              <a:latin typeface="Arial"/>
            </a:endParaRPr>
          </a:p>
        </p:txBody>
      </p:sp>
      <p:sp>
        <p:nvSpPr>
          <p:cNvPr id="213" name="CustomShape 6"/>
          <p:cNvSpPr/>
          <p:nvPr/>
        </p:nvSpPr>
        <p:spPr>
          <a:xfrm>
            <a:off x="5979960" y="2215800"/>
            <a:ext cx="2802240" cy="1185480"/>
          </a:xfrm>
          <a:prstGeom prst="rect">
            <a:avLst/>
          </a:prstGeom>
          <a:ln>
            <a:round/>
          </a:ln>
          <a:effectLst>
            <a:outerShdw blurRad="38100" dir="5400000" dist="25400" rotWithShape="0">
              <a:srgbClr val="000000">
                <a:alpha val="40000"/>
              </a:srgbClr>
            </a:outerShdw>
          </a:effectLst>
        </p:spPr>
        <p:style>
          <a:lnRef idx="1">
            <a:schemeClr val="accent2"/>
          </a:lnRef>
          <a:fillRef idx="2">
            <a:schemeClr val="accent2"/>
          </a:fillRef>
          <a:effectRef idx="1">
            <a:schemeClr val="accent2"/>
          </a:effectRef>
          <a:fontRef idx="minor"/>
        </p:style>
        <p:txBody>
          <a:bodyPr lIns="90000" rIns="90000" tIns="45000" bIns="45000"/>
          <a:p>
            <a:pPr algn="ctr">
              <a:lnSpc>
                <a:spcPct val="100000"/>
              </a:lnSpc>
            </a:pPr>
            <a:r>
              <a:rPr b="0" i="1" lang="ru-RU" sz="1200" spc="-1" strike="noStrike">
                <a:solidFill>
                  <a:srgbClr val="000000"/>
                </a:solidFill>
                <a:uFill>
                  <a:solidFill>
                    <a:srgbClr val="ffffff"/>
                  </a:solidFill>
                </a:uFill>
                <a:latin typeface="Georgia"/>
              </a:rPr>
              <a:t>Речь идет </a:t>
            </a:r>
            <a:r>
              <a:rPr b="1" i="1" lang="ru-RU" sz="1200" spc="-1" strike="noStrike">
                <a:solidFill>
                  <a:srgbClr val="000000"/>
                </a:solidFill>
                <a:uFill>
                  <a:solidFill>
                    <a:srgbClr val="ffffff"/>
                  </a:solidFill>
                </a:uFill>
                <a:latin typeface="Georgia"/>
              </a:rPr>
              <a:t>о необходимости иметь в наличии документы, которые подтверждают легальность оборота </a:t>
            </a:r>
            <a:r>
              <a:rPr b="0" i="1" lang="ru-RU" sz="1200" spc="-1" strike="noStrike">
                <a:solidFill>
                  <a:srgbClr val="000000"/>
                </a:solidFill>
                <a:uFill>
                  <a:solidFill>
                    <a:srgbClr val="ffffff"/>
                  </a:solidFill>
                </a:uFill>
                <a:latin typeface="Georgia"/>
              </a:rPr>
              <a:t>этилового спирта, алкогольной и спиртосодержащей продукции.</a:t>
            </a:r>
            <a:endParaRPr b="0" lang="ru-RU" sz="1800" spc="-1" strike="noStrike">
              <a:solidFill>
                <a:srgbClr val="000000"/>
              </a:solidFill>
              <a:uFill>
                <a:solidFill>
                  <a:srgbClr val="ffffff"/>
                </a:solidFill>
              </a:uFill>
              <a:latin typeface="Arial"/>
            </a:endParaRPr>
          </a:p>
        </p:txBody>
      </p:sp>
      <p:pic>
        <p:nvPicPr>
          <p:cNvPr id="214" name="Picture 2" descr=""/>
          <p:cNvPicPr/>
          <p:nvPr/>
        </p:nvPicPr>
        <p:blipFill>
          <a:blip r:embed="rId1"/>
          <a:stretch/>
        </p:blipFill>
        <p:spPr>
          <a:xfrm>
            <a:off x="6170040" y="3542040"/>
            <a:ext cx="2271960" cy="1191240"/>
          </a:xfrm>
          <a:prstGeom prst="rect">
            <a:avLst/>
          </a:prstGeom>
          <a:ln>
            <a:noFill/>
          </a:ln>
        </p:spPr>
      </p:pic>
      <p:sp>
        <p:nvSpPr>
          <p:cNvPr id="215" name="CustomShape 7"/>
          <p:cNvSpPr/>
          <p:nvPr/>
        </p:nvSpPr>
        <p:spPr>
          <a:xfrm>
            <a:off x="349920" y="4987080"/>
            <a:ext cx="8442720" cy="1185480"/>
          </a:xfrm>
          <a:prstGeom prst="rect">
            <a:avLst/>
          </a:prstGeom>
          <a:ln>
            <a:round/>
          </a:ln>
          <a:effectLst>
            <a:outerShdw blurRad="38100" dir="5400000" dist="25400" rotWithShape="0">
              <a:srgbClr val="000000">
                <a:alpha val="40000"/>
              </a:srgbClr>
            </a:outerShdw>
          </a:effectLst>
        </p:spPr>
        <p:style>
          <a:lnRef idx="1">
            <a:schemeClr val="accent3"/>
          </a:lnRef>
          <a:fillRef idx="2">
            <a:schemeClr val="accent3"/>
          </a:fillRef>
          <a:effectRef idx="1">
            <a:schemeClr val="accent3"/>
          </a:effectRef>
          <a:fontRef idx="minor"/>
        </p:style>
        <p:txBody>
          <a:bodyPr lIns="90000" rIns="90000" tIns="45000" bIns="45000"/>
          <a:p>
            <a:pPr>
              <a:lnSpc>
                <a:spcPct val="100000"/>
              </a:lnSpc>
            </a:pPr>
            <a:r>
              <a:rPr b="0" lang="ru-RU" sz="1200" spc="-1" strike="noStrike">
                <a:solidFill>
                  <a:srgbClr val="000000"/>
                </a:solidFill>
                <a:uFill>
                  <a:solidFill>
                    <a:srgbClr val="ffffff"/>
                  </a:solidFill>
                </a:uFill>
                <a:latin typeface="Georgia"/>
              </a:rPr>
              <a:t>Следует напомнить, что </a:t>
            </a:r>
            <a:r>
              <a:rPr b="1" lang="ru-RU" sz="1200" spc="-1" strike="noStrike">
                <a:solidFill>
                  <a:srgbClr val="000000"/>
                </a:solidFill>
                <a:uFill>
                  <a:solidFill>
                    <a:srgbClr val="ffffff"/>
                  </a:solidFill>
                </a:uFill>
                <a:latin typeface="Georgia"/>
              </a:rPr>
              <a:t>частью 2 ст. 14.16 Кодекса об административных правонарушениях </a:t>
            </a:r>
            <a:r>
              <a:rPr b="0" lang="ru-RU" sz="1200" spc="-1" strike="noStrike">
                <a:solidFill>
                  <a:srgbClr val="000000"/>
                </a:solidFill>
                <a:uFill>
                  <a:solidFill>
                    <a:srgbClr val="ffffff"/>
                  </a:solidFill>
                </a:uFill>
                <a:latin typeface="Georgia"/>
              </a:rPr>
              <a:t>предусмотрена ответственность за нарушение требований статьи 10.2. Федерального закона № 171-ФЗ: </a:t>
            </a:r>
            <a:r>
              <a:rPr b="0" i="1" lang="ru-RU" sz="1200" spc="-1" strike="noStrike">
                <a:solidFill>
                  <a:srgbClr val="c00000"/>
                </a:solidFill>
                <a:uFill>
                  <a:solidFill>
                    <a:srgbClr val="ffffff"/>
                  </a:solidFill>
                </a:uFill>
                <a:latin typeface="Georgia"/>
              </a:rPr>
              <a:t>нарушение влечет наложение административного штрафа </a:t>
            </a:r>
            <a:r>
              <a:rPr b="1" i="1" lang="ru-RU" sz="1200" spc="-1" strike="noStrike">
                <a:solidFill>
                  <a:srgbClr val="c00000"/>
                </a:solidFill>
                <a:uFill>
                  <a:solidFill>
                    <a:srgbClr val="ffffff"/>
                  </a:solidFill>
                </a:uFill>
                <a:latin typeface="Georgia"/>
              </a:rPr>
              <a:t>на должностных лиц </a:t>
            </a:r>
            <a:r>
              <a:rPr b="0" i="1" lang="ru-RU" sz="1200" spc="-1" strike="noStrike">
                <a:solidFill>
                  <a:srgbClr val="c00000"/>
                </a:solidFill>
                <a:uFill>
                  <a:solidFill>
                    <a:srgbClr val="ffffff"/>
                  </a:solidFill>
                </a:uFill>
                <a:latin typeface="Georgia"/>
              </a:rPr>
              <a:t>в размере от десяти тысяч до пятнадцати тысяч рублей с конфискацией этилового спирта, алкогольной и спиртосодержащей продукции; </a:t>
            </a:r>
            <a:r>
              <a:rPr b="1" i="1" lang="ru-RU" sz="1200" spc="-1" strike="noStrike">
                <a:solidFill>
                  <a:srgbClr val="c00000"/>
                </a:solidFill>
                <a:uFill>
                  <a:solidFill>
                    <a:srgbClr val="ffffff"/>
                  </a:solidFill>
                </a:uFill>
                <a:latin typeface="Georgia"/>
              </a:rPr>
              <a:t>на юридических лиц </a:t>
            </a:r>
            <a:r>
              <a:rPr b="0" i="1" lang="ru-RU" sz="1200" spc="-1" strike="noStrike">
                <a:solidFill>
                  <a:srgbClr val="c00000"/>
                </a:solidFill>
                <a:uFill>
                  <a:solidFill>
                    <a:srgbClr val="ffffff"/>
                  </a:solidFill>
                </a:uFill>
                <a:latin typeface="Georgia"/>
              </a:rPr>
              <a:t>- от двухсот тысяч до трехсот тысяч рублей с конфискацией этилового спирта, алкогольной и спиртосодержащей продукции.</a:t>
            </a:r>
            <a:endParaRPr b="0" lang="ru-RU" sz="1800" spc="-1" strike="noStrike">
              <a:solidFill>
                <a:srgbClr val="000000"/>
              </a:solidFill>
              <a:uFill>
                <a:solidFill>
                  <a:srgbClr val="ffffff"/>
                </a:solidFill>
              </a:uFill>
              <a:latin typeface="Arial"/>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34237</TotalTime>
  <Application>LibreOffice/5.3.0.3$Windows_X86_64 LibreOffice_project/7074905676c47b82bbcfbea1aeefc84afe1c50e1</Application>
  <Words>1883</Words>
  <Paragraphs>179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ASUS</dc:creator>
  <dc:description/>
  <dc:language>ru-RU</dc:language>
  <cp:lastModifiedBy/>
  <cp:lastPrinted>2013-10-15T20:00:45Z</cp:lastPrinted>
  <dcterms:modified xsi:type="dcterms:W3CDTF">2018-12-24T08:49:00Z</dcterms:modified>
  <cp:revision>1649</cp:revision>
  <dc:subject/>
  <dc:title>Прогноз на 2010-2012 гг.</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12</vt:i4>
  </property>
  <property fmtid="{D5CDD505-2E9C-101B-9397-08002B2CF9AE}" pid="8" name="PresentationFormat">
    <vt:lpwstr>Экран (4:3)</vt:lpwstr>
  </property>
  <property fmtid="{D5CDD505-2E9C-101B-9397-08002B2CF9AE}" pid="9" name="ScaleCrop">
    <vt:bool>0</vt:bool>
  </property>
  <property fmtid="{D5CDD505-2E9C-101B-9397-08002B2CF9AE}" pid="10" name="ShareDoc">
    <vt:bool>0</vt:bool>
  </property>
  <property fmtid="{D5CDD505-2E9C-101B-9397-08002B2CF9AE}" pid="11" name="Slides">
    <vt:i4>13</vt:i4>
  </property>
</Properties>
</file>